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4"/>
    <p:sldMasterId id="2147484502" r:id="rId5"/>
    <p:sldMasterId id="2147484549" r:id="rId6"/>
  </p:sldMasterIdLst>
  <p:notesMasterIdLst>
    <p:notesMasterId r:id="rId26"/>
  </p:notesMasterIdLst>
  <p:handoutMasterIdLst>
    <p:handoutMasterId r:id="rId27"/>
  </p:handoutMasterIdLst>
  <p:sldIdLst>
    <p:sldId id="256" r:id="rId7"/>
    <p:sldId id="288" r:id="rId8"/>
    <p:sldId id="271" r:id="rId9"/>
    <p:sldId id="270" r:id="rId10"/>
    <p:sldId id="285" r:id="rId11"/>
    <p:sldId id="275" r:id="rId12"/>
    <p:sldId id="306" r:id="rId13"/>
    <p:sldId id="277" r:id="rId14"/>
    <p:sldId id="308" r:id="rId15"/>
    <p:sldId id="309" r:id="rId16"/>
    <p:sldId id="648" r:id="rId17"/>
    <p:sldId id="679" r:id="rId18"/>
    <p:sldId id="412" r:id="rId19"/>
    <p:sldId id="678" r:id="rId20"/>
    <p:sldId id="682" r:id="rId21"/>
    <p:sldId id="684" r:id="rId22"/>
    <p:sldId id="663" r:id="rId23"/>
    <p:sldId id="686" r:id="rId24"/>
    <p:sldId id="307"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a:srgbClr val="256EFF"/>
    <a:srgbClr val="023F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96" autoAdjust="0"/>
  </p:normalViewPr>
  <p:slideViewPr>
    <p:cSldViewPr snapToGrid="0">
      <p:cViewPr varScale="1">
        <p:scale>
          <a:sx n="66" d="100"/>
          <a:sy n="66" d="100"/>
        </p:scale>
        <p:origin x="600" y="32"/>
      </p:cViewPr>
      <p:guideLst/>
    </p:cSldViewPr>
  </p:slideViewPr>
  <p:outlineViewPr>
    <p:cViewPr>
      <p:scale>
        <a:sx n="33" d="100"/>
        <a:sy n="33" d="100"/>
      </p:scale>
      <p:origin x="0" y="-474"/>
    </p:cViewPr>
  </p:outlineViewPr>
  <p:notesTextViewPr>
    <p:cViewPr>
      <p:scale>
        <a:sx n="3" d="2"/>
        <a:sy n="3" d="2"/>
      </p:scale>
      <p:origin x="0" y="0"/>
    </p:cViewPr>
  </p:notesTextViewPr>
  <p:notesViewPr>
    <p:cSldViewPr snapToGrid="0">
      <p:cViewPr varScale="1">
        <p:scale>
          <a:sx n="86" d="100"/>
          <a:sy n="86"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CC8F3-2AB8-4F6A-8F52-C4FE00E16C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23D0A6-59C7-49E1-B86A-7A0FA1498823}">
      <dgm:prSet phldrT="[Text]"/>
      <dgm:spPr>
        <a:solidFill>
          <a:srgbClr val="002060"/>
        </a:solidFill>
        <a:scene3d>
          <a:camera prst="orthographicFront"/>
          <a:lightRig rig="threePt" dir="t"/>
        </a:scene3d>
        <a:sp3d prstMaterial="dkEdge"/>
      </dgm:spPr>
      <dgm:t>
        <a:bodyPr/>
        <a:lstStyle/>
        <a:p>
          <a:r>
            <a:rPr lang="en-US" dirty="0">
              <a:effectLst>
                <a:outerShdw blurRad="38100" dist="38100" dir="2700000" algn="tl">
                  <a:srgbClr val="000000">
                    <a:alpha val="43137"/>
                  </a:srgbClr>
                </a:outerShdw>
              </a:effectLst>
            </a:rPr>
            <a:t>Independent Evaluation</a:t>
          </a:r>
        </a:p>
      </dgm:t>
    </dgm:pt>
    <dgm:pt modelId="{59C9305E-D993-4C18-B0A7-9722A4502D50}" type="parTrans" cxnId="{6EB1AF6F-7E30-4D12-AA62-7C850CCA47AE}">
      <dgm:prSet/>
      <dgm:spPr/>
      <dgm:t>
        <a:bodyPr/>
        <a:lstStyle/>
        <a:p>
          <a:endParaRPr lang="en-US"/>
        </a:p>
      </dgm:t>
    </dgm:pt>
    <dgm:pt modelId="{0FFF251E-C334-445E-9D1B-5B87C50F0FD9}" type="sibTrans" cxnId="{6EB1AF6F-7E30-4D12-AA62-7C850CCA47AE}">
      <dgm:prSet/>
      <dgm:spPr/>
      <dgm:t>
        <a:bodyPr/>
        <a:lstStyle/>
        <a:p>
          <a:endParaRPr lang="en-US"/>
        </a:p>
      </dgm:t>
    </dgm:pt>
    <dgm:pt modelId="{E005F1B4-44DF-4D15-9136-E5495081E6E5}">
      <dgm:prSet phldrT="[Text]"/>
      <dgm:spPr>
        <a:solidFill>
          <a:srgbClr val="002060"/>
        </a:solidFill>
      </dgm:spPr>
      <dgm:t>
        <a:bodyPr/>
        <a:lstStyle/>
        <a:p>
          <a:r>
            <a:rPr lang="en-US" dirty="0"/>
            <a:t>Performance of the System</a:t>
          </a:r>
        </a:p>
      </dgm:t>
    </dgm:pt>
    <dgm:pt modelId="{EAD952BE-9864-451C-ADB5-290090EFD601}" type="parTrans" cxnId="{D4B53DDE-3480-494A-A709-71C4029DFCBB}">
      <dgm:prSet/>
      <dgm:spPr/>
      <dgm:t>
        <a:bodyPr/>
        <a:lstStyle/>
        <a:p>
          <a:endParaRPr lang="en-US"/>
        </a:p>
      </dgm:t>
    </dgm:pt>
    <dgm:pt modelId="{D386AEE9-904E-42C6-9A12-CEDCBF2CA091}" type="sibTrans" cxnId="{D4B53DDE-3480-494A-A709-71C4029DFCBB}">
      <dgm:prSet/>
      <dgm:spPr/>
      <dgm:t>
        <a:bodyPr/>
        <a:lstStyle/>
        <a:p>
          <a:endParaRPr lang="en-US"/>
        </a:p>
      </dgm:t>
    </dgm:pt>
    <dgm:pt modelId="{DF99014D-E5A7-4C21-AB56-FD85F7E444A5}">
      <dgm:prSet phldrT="[Text]"/>
      <dgm:spPr>
        <a:solidFill>
          <a:srgbClr val="002060"/>
        </a:solidFill>
      </dgm:spPr>
      <dgm:t>
        <a:bodyPr/>
        <a:lstStyle/>
        <a:p>
          <a:r>
            <a:rPr lang="en-US" dirty="0"/>
            <a:t>Ensure Interoperability</a:t>
          </a:r>
        </a:p>
      </dgm:t>
    </dgm:pt>
    <dgm:pt modelId="{5A25CB6A-250C-4B8E-8184-A0C3220E8F9C}" type="parTrans" cxnId="{51ADAF29-90FD-432E-AFB3-ECF41BD8D076}">
      <dgm:prSet/>
      <dgm:spPr/>
      <dgm:t>
        <a:bodyPr/>
        <a:lstStyle/>
        <a:p>
          <a:endParaRPr lang="en-US"/>
        </a:p>
      </dgm:t>
    </dgm:pt>
    <dgm:pt modelId="{6B5C697A-4AE6-4DCB-886E-38A7E4B110B5}" type="sibTrans" cxnId="{51ADAF29-90FD-432E-AFB3-ECF41BD8D076}">
      <dgm:prSet/>
      <dgm:spPr/>
      <dgm:t>
        <a:bodyPr/>
        <a:lstStyle/>
        <a:p>
          <a:endParaRPr lang="en-US"/>
        </a:p>
      </dgm:t>
    </dgm:pt>
    <dgm:pt modelId="{9BE0DBF4-626E-4FF3-AA3A-C2234CD1A164}">
      <dgm:prSet phldrT="[Text]"/>
      <dgm:spPr>
        <a:solidFill>
          <a:srgbClr val="002060"/>
        </a:solidFill>
      </dgm:spPr>
      <dgm:t>
        <a:bodyPr/>
        <a:lstStyle/>
        <a:p>
          <a:r>
            <a:rPr lang="en-US" dirty="0"/>
            <a:t>Improve Operational Effectiveness</a:t>
          </a:r>
        </a:p>
      </dgm:t>
    </dgm:pt>
    <dgm:pt modelId="{5097E7B1-9B6B-4535-92E3-81ED330BD8C8}" type="parTrans" cxnId="{5062D22C-ABA9-4705-BA5D-BD634DB1DF48}">
      <dgm:prSet/>
      <dgm:spPr/>
      <dgm:t>
        <a:bodyPr/>
        <a:lstStyle/>
        <a:p>
          <a:endParaRPr lang="en-US"/>
        </a:p>
      </dgm:t>
    </dgm:pt>
    <dgm:pt modelId="{55DA47D5-7DE0-4D0D-BEB2-7C0387D0DB91}" type="sibTrans" cxnId="{5062D22C-ABA9-4705-BA5D-BD634DB1DF48}">
      <dgm:prSet/>
      <dgm:spPr/>
      <dgm:t>
        <a:bodyPr/>
        <a:lstStyle/>
        <a:p>
          <a:endParaRPr lang="en-US"/>
        </a:p>
      </dgm:t>
    </dgm:pt>
    <dgm:pt modelId="{9438BF20-B6A0-4B13-B868-30F039063FD6}" type="pres">
      <dgm:prSet presAssocID="{6D6CC8F3-2AB8-4F6A-8F52-C4FE00E16CFA}" presName="diagram" presStyleCnt="0">
        <dgm:presLayoutVars>
          <dgm:dir/>
          <dgm:resizeHandles val="exact"/>
        </dgm:presLayoutVars>
      </dgm:prSet>
      <dgm:spPr/>
      <dgm:t>
        <a:bodyPr/>
        <a:lstStyle/>
        <a:p>
          <a:endParaRPr lang="sv-SE"/>
        </a:p>
      </dgm:t>
    </dgm:pt>
    <dgm:pt modelId="{4F5BE74E-FA89-4BC5-A43B-384EDA2DB1FB}" type="pres">
      <dgm:prSet presAssocID="{E823D0A6-59C7-49E1-B86A-7A0FA1498823}" presName="node" presStyleLbl="node1" presStyleIdx="0" presStyleCnt="4" custLinFactNeighborY="-4114">
        <dgm:presLayoutVars>
          <dgm:bulletEnabled val="1"/>
        </dgm:presLayoutVars>
      </dgm:prSet>
      <dgm:spPr/>
      <dgm:t>
        <a:bodyPr/>
        <a:lstStyle/>
        <a:p>
          <a:endParaRPr lang="sv-SE"/>
        </a:p>
      </dgm:t>
    </dgm:pt>
    <dgm:pt modelId="{219B2CF2-D783-43AF-94BE-03D3414941EF}" type="pres">
      <dgm:prSet presAssocID="{0FFF251E-C334-445E-9D1B-5B87C50F0FD9}" presName="sibTrans" presStyleCnt="0"/>
      <dgm:spPr/>
    </dgm:pt>
    <dgm:pt modelId="{D00AD1D6-4020-498F-A025-EEFF66ED6437}" type="pres">
      <dgm:prSet presAssocID="{E005F1B4-44DF-4D15-9136-E5495081E6E5}" presName="node" presStyleLbl="node1" presStyleIdx="1" presStyleCnt="4" custLinFactNeighborY="-4114">
        <dgm:presLayoutVars>
          <dgm:bulletEnabled val="1"/>
        </dgm:presLayoutVars>
      </dgm:prSet>
      <dgm:spPr/>
      <dgm:t>
        <a:bodyPr/>
        <a:lstStyle/>
        <a:p>
          <a:endParaRPr lang="sv-SE"/>
        </a:p>
      </dgm:t>
    </dgm:pt>
    <dgm:pt modelId="{100FAA17-DA67-4D9B-AC3A-66736DE5B3D1}" type="pres">
      <dgm:prSet presAssocID="{D386AEE9-904E-42C6-9A12-CEDCBF2CA091}" presName="sibTrans" presStyleCnt="0"/>
      <dgm:spPr/>
    </dgm:pt>
    <dgm:pt modelId="{86F61369-67D0-43EA-9C58-B8496CC40E2B}" type="pres">
      <dgm:prSet presAssocID="{DF99014D-E5A7-4C21-AB56-FD85F7E444A5}" presName="node" presStyleLbl="node1" presStyleIdx="2" presStyleCnt="4" custLinFactNeighborY="-4114">
        <dgm:presLayoutVars>
          <dgm:bulletEnabled val="1"/>
        </dgm:presLayoutVars>
      </dgm:prSet>
      <dgm:spPr/>
      <dgm:t>
        <a:bodyPr/>
        <a:lstStyle/>
        <a:p>
          <a:endParaRPr lang="sv-SE"/>
        </a:p>
      </dgm:t>
    </dgm:pt>
    <dgm:pt modelId="{9CB63EF3-BEBA-411D-B9A0-1D6B5F7738BF}" type="pres">
      <dgm:prSet presAssocID="{6B5C697A-4AE6-4DCB-886E-38A7E4B110B5}" presName="sibTrans" presStyleCnt="0"/>
      <dgm:spPr/>
    </dgm:pt>
    <dgm:pt modelId="{D31F36EB-87C5-41C2-9166-B92A3071E514}" type="pres">
      <dgm:prSet presAssocID="{9BE0DBF4-626E-4FF3-AA3A-C2234CD1A164}" presName="node" presStyleLbl="node1" presStyleIdx="3" presStyleCnt="4">
        <dgm:presLayoutVars>
          <dgm:bulletEnabled val="1"/>
        </dgm:presLayoutVars>
      </dgm:prSet>
      <dgm:spPr/>
      <dgm:t>
        <a:bodyPr/>
        <a:lstStyle/>
        <a:p>
          <a:endParaRPr lang="sv-SE"/>
        </a:p>
      </dgm:t>
    </dgm:pt>
  </dgm:ptLst>
  <dgm:cxnLst>
    <dgm:cxn modelId="{101BCD2F-1067-4F21-90B2-4E88F9E3C0E4}" type="presOf" srcId="{E005F1B4-44DF-4D15-9136-E5495081E6E5}" destId="{D00AD1D6-4020-498F-A025-EEFF66ED6437}" srcOrd="0" destOrd="0" presId="urn:microsoft.com/office/officeart/2005/8/layout/default"/>
    <dgm:cxn modelId="{77D2722E-AE37-4F6C-8B62-A21466C37E5C}" type="presOf" srcId="{6D6CC8F3-2AB8-4F6A-8F52-C4FE00E16CFA}" destId="{9438BF20-B6A0-4B13-B868-30F039063FD6}" srcOrd="0" destOrd="0" presId="urn:microsoft.com/office/officeart/2005/8/layout/default"/>
    <dgm:cxn modelId="{C606199F-240C-4C4D-9929-AE7C132C0EBE}" type="presOf" srcId="{E823D0A6-59C7-49E1-B86A-7A0FA1498823}" destId="{4F5BE74E-FA89-4BC5-A43B-384EDA2DB1FB}" srcOrd="0" destOrd="0" presId="urn:microsoft.com/office/officeart/2005/8/layout/default"/>
    <dgm:cxn modelId="{15FE7F1A-FB76-4051-B049-3F176CB9C676}" type="presOf" srcId="{DF99014D-E5A7-4C21-AB56-FD85F7E444A5}" destId="{86F61369-67D0-43EA-9C58-B8496CC40E2B}" srcOrd="0" destOrd="0" presId="urn:microsoft.com/office/officeart/2005/8/layout/default"/>
    <dgm:cxn modelId="{6EB1AF6F-7E30-4D12-AA62-7C850CCA47AE}" srcId="{6D6CC8F3-2AB8-4F6A-8F52-C4FE00E16CFA}" destId="{E823D0A6-59C7-49E1-B86A-7A0FA1498823}" srcOrd="0" destOrd="0" parTransId="{59C9305E-D993-4C18-B0A7-9722A4502D50}" sibTransId="{0FFF251E-C334-445E-9D1B-5B87C50F0FD9}"/>
    <dgm:cxn modelId="{5062D22C-ABA9-4705-BA5D-BD634DB1DF48}" srcId="{6D6CC8F3-2AB8-4F6A-8F52-C4FE00E16CFA}" destId="{9BE0DBF4-626E-4FF3-AA3A-C2234CD1A164}" srcOrd="3" destOrd="0" parTransId="{5097E7B1-9B6B-4535-92E3-81ED330BD8C8}" sibTransId="{55DA47D5-7DE0-4D0D-BEB2-7C0387D0DB91}"/>
    <dgm:cxn modelId="{D160011A-0747-473E-8B44-D8655D9C29D3}" type="presOf" srcId="{9BE0DBF4-626E-4FF3-AA3A-C2234CD1A164}" destId="{D31F36EB-87C5-41C2-9166-B92A3071E514}" srcOrd="0" destOrd="0" presId="urn:microsoft.com/office/officeart/2005/8/layout/default"/>
    <dgm:cxn modelId="{D4B53DDE-3480-494A-A709-71C4029DFCBB}" srcId="{6D6CC8F3-2AB8-4F6A-8F52-C4FE00E16CFA}" destId="{E005F1B4-44DF-4D15-9136-E5495081E6E5}" srcOrd="1" destOrd="0" parTransId="{EAD952BE-9864-451C-ADB5-290090EFD601}" sibTransId="{D386AEE9-904E-42C6-9A12-CEDCBF2CA091}"/>
    <dgm:cxn modelId="{51ADAF29-90FD-432E-AFB3-ECF41BD8D076}" srcId="{6D6CC8F3-2AB8-4F6A-8F52-C4FE00E16CFA}" destId="{DF99014D-E5A7-4C21-AB56-FD85F7E444A5}" srcOrd="2" destOrd="0" parTransId="{5A25CB6A-250C-4B8E-8184-A0C3220E8F9C}" sibTransId="{6B5C697A-4AE6-4DCB-886E-38A7E4B110B5}"/>
    <dgm:cxn modelId="{E45F0637-85C2-46DE-A8B5-AC9ADD9814C5}" type="presParOf" srcId="{9438BF20-B6A0-4B13-B868-30F039063FD6}" destId="{4F5BE74E-FA89-4BC5-A43B-384EDA2DB1FB}" srcOrd="0" destOrd="0" presId="urn:microsoft.com/office/officeart/2005/8/layout/default"/>
    <dgm:cxn modelId="{6AB11CE0-974F-46F8-A60C-AA37CDA6064F}" type="presParOf" srcId="{9438BF20-B6A0-4B13-B868-30F039063FD6}" destId="{219B2CF2-D783-43AF-94BE-03D3414941EF}" srcOrd="1" destOrd="0" presId="urn:microsoft.com/office/officeart/2005/8/layout/default"/>
    <dgm:cxn modelId="{5A992F1B-C09E-4F09-B9C3-5F6CD672225C}" type="presParOf" srcId="{9438BF20-B6A0-4B13-B868-30F039063FD6}" destId="{D00AD1D6-4020-498F-A025-EEFF66ED6437}" srcOrd="2" destOrd="0" presId="urn:microsoft.com/office/officeart/2005/8/layout/default"/>
    <dgm:cxn modelId="{995A9D00-46B4-4BE2-9EDE-B2F6D32A4204}" type="presParOf" srcId="{9438BF20-B6A0-4B13-B868-30F039063FD6}" destId="{100FAA17-DA67-4D9B-AC3A-66736DE5B3D1}" srcOrd="3" destOrd="0" presId="urn:microsoft.com/office/officeart/2005/8/layout/default"/>
    <dgm:cxn modelId="{BFB1362E-1B67-4378-8EB7-9AF67B65399F}" type="presParOf" srcId="{9438BF20-B6A0-4B13-B868-30F039063FD6}" destId="{86F61369-67D0-43EA-9C58-B8496CC40E2B}" srcOrd="4" destOrd="0" presId="urn:microsoft.com/office/officeart/2005/8/layout/default"/>
    <dgm:cxn modelId="{CB47D199-E728-4DAD-8068-A29E7FF416EE}" type="presParOf" srcId="{9438BF20-B6A0-4B13-B868-30F039063FD6}" destId="{9CB63EF3-BEBA-411D-B9A0-1D6B5F7738BF}" srcOrd="5" destOrd="0" presId="urn:microsoft.com/office/officeart/2005/8/layout/default"/>
    <dgm:cxn modelId="{86BA182A-C06B-46FE-895D-F25CFB5BC379}" type="presParOf" srcId="{9438BF20-B6A0-4B13-B868-30F039063FD6}" destId="{D31F36EB-87C5-41C2-9166-B92A3071E514}"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7C11E4-DCFB-4F0E-9B48-873325BF6E32}" type="doc">
      <dgm:prSet loTypeId="urn:microsoft.com/office/officeart/2005/8/layout/hList7" loCatId="process" qsTypeId="urn:microsoft.com/office/officeart/2005/8/quickstyle/simple5" qsCatId="simple" csTypeId="urn:microsoft.com/office/officeart/2005/8/colors/accent1_2" csCatId="accent1" phldr="1"/>
      <dgm:spPr/>
    </dgm:pt>
    <dgm:pt modelId="{B26370A7-85EB-42AC-A057-02C2E19B425E}">
      <dgm:prSet phldrT="[Text]"/>
      <dgm:spPr>
        <a:xfrm>
          <a:off x="1918" y="0"/>
          <a:ext cx="2011188" cy="4867274"/>
        </a:xfrm>
        <a:prstGeom prst="roundRect">
          <a:avLst>
            <a:gd name="adj" fmla="val 10000"/>
          </a:avLst>
        </a:prstGeom>
        <a:gradFill rotWithShape="0">
          <a:gsLst>
            <a:gs pos="0">
              <a:srgbClr val="AAB2FD">
                <a:lumMod val="25000"/>
              </a:srgbClr>
            </a:gs>
            <a:gs pos="80000">
              <a:srgbClr val="114FFB">
                <a:hueOff val="0"/>
                <a:satOff val="0"/>
                <a:lumOff val="0"/>
                <a:alphaOff val="0"/>
                <a:shade val="93000"/>
                <a:satMod val="130000"/>
              </a:srgbClr>
            </a:gs>
            <a:gs pos="100000">
              <a:srgbClr val="114FF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rgbClr val="FFFFFF"/>
              </a:solidFill>
              <a:latin typeface="Arial"/>
              <a:ea typeface="+mn-ea"/>
              <a:cs typeface="+mn-cs"/>
            </a:rPr>
            <a:t>John Seereiter</a:t>
          </a:r>
        </a:p>
        <a:p>
          <a:r>
            <a:rPr lang="en-US" dirty="0">
              <a:solidFill>
                <a:srgbClr val="FFFFFF"/>
              </a:solidFill>
              <a:latin typeface="Arial"/>
              <a:ea typeface="+mn-ea"/>
              <a:cs typeface="+mn-cs"/>
            </a:rPr>
            <a:t>NH-04</a:t>
          </a:r>
        </a:p>
        <a:p>
          <a:r>
            <a:rPr lang="en-US" dirty="0">
              <a:solidFill>
                <a:srgbClr val="FFFFFF"/>
              </a:solidFill>
              <a:latin typeface="Arial"/>
              <a:ea typeface="+mn-ea"/>
              <a:cs typeface="+mn-cs"/>
            </a:rPr>
            <a:t>Chief Engineer</a:t>
          </a:r>
        </a:p>
      </dgm:t>
    </dgm:pt>
    <dgm:pt modelId="{B800564F-F4B5-4BBA-B1A5-6F99DC920138}" type="parTrans" cxnId="{18EA28EA-6D70-4EB4-9D87-32F5E27B3FEE}">
      <dgm:prSet/>
      <dgm:spPr/>
      <dgm:t>
        <a:bodyPr/>
        <a:lstStyle/>
        <a:p>
          <a:endParaRPr lang="en-US"/>
        </a:p>
      </dgm:t>
    </dgm:pt>
    <dgm:pt modelId="{E16FFDFF-9C10-46AC-9A88-43DB7F4C701A}" type="sibTrans" cxnId="{18EA28EA-6D70-4EB4-9D87-32F5E27B3FEE}">
      <dgm:prSet/>
      <dgm:spPr/>
      <dgm:t>
        <a:bodyPr/>
        <a:lstStyle/>
        <a:p>
          <a:endParaRPr lang="en-US"/>
        </a:p>
      </dgm:t>
    </dgm:pt>
    <dgm:pt modelId="{D50CDD4C-BB6A-46B9-8D01-1885A8ADD32C}">
      <dgm:prSet phldrT="[Text]"/>
      <dgm:spPr>
        <a:xfrm>
          <a:off x="2057394" y="0"/>
          <a:ext cx="2011188" cy="4867274"/>
        </a:xfrm>
        <a:prstGeom prst="roundRect">
          <a:avLst>
            <a:gd name="adj" fmla="val 10000"/>
          </a:avLst>
        </a:prstGeom>
        <a:gradFill rotWithShape="0">
          <a:gsLst>
            <a:gs pos="3000">
              <a:srgbClr val="AAB2FD">
                <a:lumMod val="25000"/>
              </a:srgbClr>
            </a:gs>
            <a:gs pos="80000">
              <a:srgbClr val="114FFB">
                <a:hueOff val="0"/>
                <a:satOff val="0"/>
                <a:lumOff val="0"/>
                <a:alphaOff val="0"/>
                <a:shade val="93000"/>
                <a:satMod val="130000"/>
              </a:srgbClr>
            </a:gs>
            <a:gs pos="100000">
              <a:srgbClr val="114FF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rgbClr val="FFFFFF"/>
              </a:solidFill>
              <a:latin typeface="Arial"/>
              <a:ea typeface="+mn-ea"/>
              <a:cs typeface="+mn-cs"/>
            </a:rPr>
            <a:t>Jerome Jones</a:t>
          </a:r>
        </a:p>
        <a:p>
          <a:r>
            <a:rPr lang="en-US" dirty="0">
              <a:solidFill>
                <a:srgbClr val="FFFFFF"/>
              </a:solidFill>
              <a:latin typeface="Arial"/>
              <a:ea typeface="+mn-ea"/>
              <a:cs typeface="+mn-cs"/>
            </a:rPr>
            <a:t>NH-04</a:t>
          </a:r>
        </a:p>
        <a:p>
          <a:r>
            <a:rPr lang="en-US" dirty="0">
              <a:solidFill>
                <a:srgbClr val="FFFFFF"/>
              </a:solidFill>
              <a:latin typeface="Arial"/>
              <a:ea typeface="+mn-ea"/>
              <a:cs typeface="+mn-cs"/>
            </a:rPr>
            <a:t>IFF Technical Expert</a:t>
          </a:r>
        </a:p>
      </dgm:t>
    </dgm:pt>
    <dgm:pt modelId="{D114E229-670A-4990-B07D-CE012F6BD218}" type="parTrans" cxnId="{729AF219-82C1-48F7-BEE8-BEF111D84266}">
      <dgm:prSet/>
      <dgm:spPr/>
      <dgm:t>
        <a:bodyPr/>
        <a:lstStyle/>
        <a:p>
          <a:endParaRPr lang="en-US"/>
        </a:p>
      </dgm:t>
    </dgm:pt>
    <dgm:pt modelId="{30703DF3-B55C-4019-94AB-0473554A62B9}" type="sibTrans" cxnId="{729AF219-82C1-48F7-BEE8-BEF111D84266}">
      <dgm:prSet/>
      <dgm:spPr/>
      <dgm:t>
        <a:bodyPr/>
        <a:lstStyle/>
        <a:p>
          <a:endParaRPr lang="en-US"/>
        </a:p>
      </dgm:t>
    </dgm:pt>
    <dgm:pt modelId="{FD1B30F0-380D-4B50-A415-A0957C17FB2E}">
      <dgm:prSet phldrT="[Text]"/>
      <dgm:spPr>
        <a:xfrm>
          <a:off x="4144967" y="0"/>
          <a:ext cx="2011188" cy="4867274"/>
        </a:xfrm>
        <a:prstGeom prst="roundRect">
          <a:avLst>
            <a:gd name="adj" fmla="val 10000"/>
          </a:avLst>
        </a:prstGeom>
        <a:gradFill rotWithShape="0">
          <a:gsLst>
            <a:gs pos="0">
              <a:srgbClr val="AAB2FD">
                <a:lumMod val="25000"/>
              </a:srgbClr>
            </a:gs>
            <a:gs pos="80000">
              <a:srgbClr val="114FFB">
                <a:hueOff val="0"/>
                <a:satOff val="0"/>
                <a:lumOff val="0"/>
                <a:alphaOff val="0"/>
                <a:shade val="93000"/>
                <a:satMod val="130000"/>
              </a:srgbClr>
            </a:gs>
            <a:gs pos="100000">
              <a:srgbClr val="114FF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a:solidFill>
                <a:srgbClr val="FFFFFF"/>
              </a:solidFill>
              <a:latin typeface="Arial"/>
              <a:ea typeface="+mn-ea"/>
              <a:cs typeface="+mn-cs"/>
            </a:rPr>
            <a:t>Victor Lightfoot</a:t>
          </a:r>
          <a:endParaRPr lang="en-US" dirty="0">
            <a:solidFill>
              <a:srgbClr val="FFFFFF"/>
            </a:solidFill>
            <a:latin typeface="Arial"/>
            <a:ea typeface="+mn-ea"/>
            <a:cs typeface="+mn-cs"/>
          </a:endParaRPr>
        </a:p>
        <a:p>
          <a:r>
            <a:rPr lang="en-US" dirty="0">
              <a:solidFill>
                <a:srgbClr val="FFFFFF"/>
              </a:solidFill>
              <a:latin typeface="Arial"/>
              <a:ea typeface="+mn-ea"/>
              <a:cs typeface="+mn-cs"/>
            </a:rPr>
            <a:t>NH-03</a:t>
          </a:r>
        </a:p>
        <a:p>
          <a:r>
            <a:rPr lang="en-US" dirty="0">
              <a:solidFill>
                <a:srgbClr val="FFFFFF"/>
              </a:solidFill>
              <a:latin typeface="Arial"/>
              <a:ea typeface="+mn-ea"/>
              <a:cs typeface="+mn-cs"/>
            </a:rPr>
            <a:t>Electronics Engineer</a:t>
          </a:r>
        </a:p>
      </dgm:t>
    </dgm:pt>
    <dgm:pt modelId="{124E7ABC-8DFD-4216-8411-E8FAAD0186FD}" type="parTrans" cxnId="{FEF4336D-9AC8-4BC3-9619-D17338DE1CDD}">
      <dgm:prSet/>
      <dgm:spPr/>
      <dgm:t>
        <a:bodyPr/>
        <a:lstStyle/>
        <a:p>
          <a:endParaRPr lang="en-US"/>
        </a:p>
      </dgm:t>
    </dgm:pt>
    <dgm:pt modelId="{E3855E0E-E03C-432A-B27B-7D88FB5F46F6}" type="sibTrans" cxnId="{FEF4336D-9AC8-4BC3-9619-D17338DE1CDD}">
      <dgm:prSet/>
      <dgm:spPr/>
      <dgm:t>
        <a:bodyPr/>
        <a:lstStyle/>
        <a:p>
          <a:endParaRPr lang="en-US"/>
        </a:p>
      </dgm:t>
    </dgm:pt>
    <dgm:pt modelId="{B8790DD0-05A6-4678-AE82-866F1C750A4C}">
      <dgm:prSet phldrT="[Text]"/>
      <dgm:spPr>
        <a:xfrm>
          <a:off x="6216492" y="0"/>
          <a:ext cx="2011188" cy="4867274"/>
        </a:xfrm>
        <a:prstGeom prst="roundRect">
          <a:avLst>
            <a:gd name="adj" fmla="val 10000"/>
          </a:avLst>
        </a:prstGeom>
        <a:gradFill rotWithShape="0">
          <a:gsLst>
            <a:gs pos="0">
              <a:srgbClr val="AAB2FD">
                <a:lumMod val="25000"/>
              </a:srgbClr>
            </a:gs>
            <a:gs pos="80000">
              <a:srgbClr val="114FFB">
                <a:hueOff val="0"/>
                <a:satOff val="0"/>
                <a:lumOff val="0"/>
                <a:alphaOff val="0"/>
                <a:shade val="93000"/>
                <a:satMod val="130000"/>
              </a:srgbClr>
            </a:gs>
            <a:gs pos="100000">
              <a:srgbClr val="114FF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rgbClr val="FFFFFF"/>
              </a:solidFill>
              <a:latin typeface="Arial"/>
              <a:ea typeface="+mn-ea"/>
              <a:cs typeface="+mn-cs"/>
            </a:rPr>
            <a:t>Tom Cannon </a:t>
          </a:r>
        </a:p>
        <a:p>
          <a:r>
            <a:rPr lang="en-US" dirty="0">
              <a:solidFill>
                <a:srgbClr val="FFFFFF"/>
              </a:solidFill>
              <a:latin typeface="Arial"/>
              <a:ea typeface="+mn-ea"/>
              <a:cs typeface="+mn-cs"/>
            </a:rPr>
            <a:t>GS-13</a:t>
          </a:r>
        </a:p>
        <a:p>
          <a:r>
            <a:rPr lang="en-US" dirty="0">
              <a:solidFill>
                <a:srgbClr val="FFFFFF"/>
              </a:solidFill>
              <a:latin typeface="Arial"/>
              <a:ea typeface="+mn-ea"/>
              <a:cs typeface="+mn-cs"/>
            </a:rPr>
            <a:t>Program Manager</a:t>
          </a:r>
        </a:p>
      </dgm:t>
    </dgm:pt>
    <dgm:pt modelId="{9AD8FB4A-FC4A-4A6D-8921-6254D462E099}" type="parTrans" cxnId="{BEF42F40-7D62-4046-B4F7-5B14EAEFF4A9}">
      <dgm:prSet/>
      <dgm:spPr/>
      <dgm:t>
        <a:bodyPr/>
        <a:lstStyle/>
        <a:p>
          <a:endParaRPr lang="en-US"/>
        </a:p>
      </dgm:t>
    </dgm:pt>
    <dgm:pt modelId="{67B148BD-75B5-4D08-BA41-061618000F19}" type="sibTrans" cxnId="{BEF42F40-7D62-4046-B4F7-5B14EAEFF4A9}">
      <dgm:prSet/>
      <dgm:spPr/>
      <dgm:t>
        <a:bodyPr/>
        <a:lstStyle/>
        <a:p>
          <a:endParaRPr lang="en-US"/>
        </a:p>
      </dgm:t>
    </dgm:pt>
    <dgm:pt modelId="{C7169F93-BFC9-4D0C-AAF8-B3064C27C85C}" type="pres">
      <dgm:prSet presAssocID="{2B7C11E4-DCFB-4F0E-9B48-873325BF6E32}" presName="Name0" presStyleCnt="0">
        <dgm:presLayoutVars>
          <dgm:dir/>
          <dgm:resizeHandles val="exact"/>
        </dgm:presLayoutVars>
      </dgm:prSet>
      <dgm:spPr/>
    </dgm:pt>
    <dgm:pt modelId="{4F840ACC-27CD-4E65-906A-8C70FD4B2962}" type="pres">
      <dgm:prSet presAssocID="{2B7C11E4-DCFB-4F0E-9B48-873325BF6E32}" presName="fgShape" presStyleLbl="fgShp" presStyleIdx="0" presStyleCnt="1" custScaleX="106038" custLinFactNeighborX="684" custLinFactNeighborY="-2348"/>
      <dgm:spPr>
        <a:xfrm>
          <a:off x="152395" y="3876677"/>
          <a:ext cx="8028382" cy="730091"/>
        </a:xfrm>
        <a:prstGeom prst="leftRightArrow">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671D0808-1DB5-4A3C-9846-A32AAFCDDD65}" type="pres">
      <dgm:prSet presAssocID="{2B7C11E4-DCFB-4F0E-9B48-873325BF6E32}" presName="linComp" presStyleCnt="0"/>
      <dgm:spPr/>
    </dgm:pt>
    <dgm:pt modelId="{93835996-07F1-4537-BFFD-16F654C241D5}" type="pres">
      <dgm:prSet presAssocID="{B26370A7-85EB-42AC-A057-02C2E19B425E}" presName="compNode" presStyleCnt="0"/>
      <dgm:spPr/>
    </dgm:pt>
    <dgm:pt modelId="{7E1D4924-6D2F-4E17-8CB2-753772178602}" type="pres">
      <dgm:prSet presAssocID="{B26370A7-85EB-42AC-A057-02C2E19B425E}" presName="bkgdShape" presStyleLbl="node1" presStyleIdx="0" presStyleCnt="4"/>
      <dgm:spPr/>
      <dgm:t>
        <a:bodyPr/>
        <a:lstStyle/>
        <a:p>
          <a:endParaRPr lang="sv-SE"/>
        </a:p>
      </dgm:t>
    </dgm:pt>
    <dgm:pt modelId="{BCD7B2A5-5813-4C23-9CC9-1A47AEDA748B}" type="pres">
      <dgm:prSet presAssocID="{B26370A7-85EB-42AC-A057-02C2E19B425E}" presName="nodeTx" presStyleLbl="node1" presStyleIdx="0" presStyleCnt="4">
        <dgm:presLayoutVars>
          <dgm:bulletEnabled val="1"/>
        </dgm:presLayoutVars>
      </dgm:prSet>
      <dgm:spPr/>
      <dgm:t>
        <a:bodyPr/>
        <a:lstStyle/>
        <a:p>
          <a:endParaRPr lang="sv-SE"/>
        </a:p>
      </dgm:t>
    </dgm:pt>
    <dgm:pt modelId="{875263ED-BAE4-429A-9E2E-901FA6EFC5A0}" type="pres">
      <dgm:prSet presAssocID="{B26370A7-85EB-42AC-A057-02C2E19B425E}" presName="invisiNode" presStyleLbl="node1" presStyleIdx="0" presStyleCnt="4"/>
      <dgm:spPr/>
    </dgm:pt>
    <dgm:pt modelId="{DF30FDB7-88C2-4DB0-9A59-F8D9CCCDF2CE}" type="pres">
      <dgm:prSet presAssocID="{B26370A7-85EB-42AC-A057-02C2E19B425E}" presName="imagNode" presStyleLbl="fgImgPlace1" presStyleIdx="0" presStyleCnt="4"/>
      <dgm:spPr>
        <a:xfrm>
          <a:off x="197111" y="292036"/>
          <a:ext cx="1620802" cy="162080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8A87AE64-C767-4257-B266-4612CADE4CF1}" type="pres">
      <dgm:prSet presAssocID="{E16FFDFF-9C10-46AC-9A88-43DB7F4C701A}" presName="sibTrans" presStyleLbl="sibTrans2D1" presStyleIdx="0" presStyleCnt="0"/>
      <dgm:spPr/>
      <dgm:t>
        <a:bodyPr/>
        <a:lstStyle/>
        <a:p>
          <a:endParaRPr lang="sv-SE"/>
        </a:p>
      </dgm:t>
    </dgm:pt>
    <dgm:pt modelId="{B838C5B7-C847-430A-8C6F-164F64BCACDE}" type="pres">
      <dgm:prSet presAssocID="{D50CDD4C-BB6A-46B9-8D01-1885A8ADD32C}" presName="compNode" presStyleCnt="0"/>
      <dgm:spPr/>
    </dgm:pt>
    <dgm:pt modelId="{4473243B-1F47-47BC-AA85-A91905E69A65}" type="pres">
      <dgm:prSet presAssocID="{D50CDD4C-BB6A-46B9-8D01-1885A8ADD32C}" presName="bkgdShape" presStyleLbl="node1" presStyleIdx="1" presStyleCnt="4" custLinFactNeighborX="-798"/>
      <dgm:spPr/>
      <dgm:t>
        <a:bodyPr/>
        <a:lstStyle/>
        <a:p>
          <a:endParaRPr lang="sv-SE"/>
        </a:p>
      </dgm:t>
    </dgm:pt>
    <dgm:pt modelId="{2F462C86-E679-45BC-AEA4-3C613092DB95}" type="pres">
      <dgm:prSet presAssocID="{D50CDD4C-BB6A-46B9-8D01-1885A8ADD32C}" presName="nodeTx" presStyleLbl="node1" presStyleIdx="1" presStyleCnt="4">
        <dgm:presLayoutVars>
          <dgm:bulletEnabled val="1"/>
        </dgm:presLayoutVars>
      </dgm:prSet>
      <dgm:spPr/>
      <dgm:t>
        <a:bodyPr/>
        <a:lstStyle/>
        <a:p>
          <a:endParaRPr lang="sv-SE"/>
        </a:p>
      </dgm:t>
    </dgm:pt>
    <dgm:pt modelId="{A0B21B7C-3330-4642-9D53-4E00855C65E3}" type="pres">
      <dgm:prSet presAssocID="{D50CDD4C-BB6A-46B9-8D01-1885A8ADD32C}" presName="invisiNode" presStyleLbl="node1" presStyleIdx="1" presStyleCnt="4"/>
      <dgm:spPr/>
    </dgm:pt>
    <dgm:pt modelId="{3239A7AA-CF80-4482-B65D-B91E627DF5CF}" type="pres">
      <dgm:prSet presAssocID="{D50CDD4C-BB6A-46B9-8D01-1885A8ADD32C}" presName="imagNode" presStyleLbl="fgImgPlace1" presStyleIdx="1" presStyleCnt="4" custAng="0"/>
      <dgm:spPr>
        <a:xfrm>
          <a:off x="2268636" y="292036"/>
          <a:ext cx="1620802" cy="162080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4DFB677B-4F27-46A5-9831-5BC34448E9C0}" type="pres">
      <dgm:prSet presAssocID="{30703DF3-B55C-4019-94AB-0473554A62B9}" presName="sibTrans" presStyleLbl="sibTrans2D1" presStyleIdx="0" presStyleCnt="0"/>
      <dgm:spPr/>
      <dgm:t>
        <a:bodyPr/>
        <a:lstStyle/>
        <a:p>
          <a:endParaRPr lang="sv-SE"/>
        </a:p>
      </dgm:t>
    </dgm:pt>
    <dgm:pt modelId="{3BAB39EE-916B-48CE-B774-A58020BE4A1D}" type="pres">
      <dgm:prSet presAssocID="{FD1B30F0-380D-4B50-A415-A0957C17FB2E}" presName="compNode" presStyleCnt="0"/>
      <dgm:spPr/>
    </dgm:pt>
    <dgm:pt modelId="{73359331-E8DF-43B4-B91F-4329FB8029F2}" type="pres">
      <dgm:prSet presAssocID="{FD1B30F0-380D-4B50-A415-A0957C17FB2E}" presName="bkgdShape" presStyleLbl="node1" presStyleIdx="2" presStyleCnt="4"/>
      <dgm:spPr/>
      <dgm:t>
        <a:bodyPr/>
        <a:lstStyle/>
        <a:p>
          <a:endParaRPr lang="sv-SE"/>
        </a:p>
      </dgm:t>
    </dgm:pt>
    <dgm:pt modelId="{423E84BD-CA12-4ACC-B2FF-A121EA9FB3F4}" type="pres">
      <dgm:prSet presAssocID="{FD1B30F0-380D-4B50-A415-A0957C17FB2E}" presName="nodeTx" presStyleLbl="node1" presStyleIdx="2" presStyleCnt="4">
        <dgm:presLayoutVars>
          <dgm:bulletEnabled val="1"/>
        </dgm:presLayoutVars>
      </dgm:prSet>
      <dgm:spPr/>
      <dgm:t>
        <a:bodyPr/>
        <a:lstStyle/>
        <a:p>
          <a:endParaRPr lang="sv-SE"/>
        </a:p>
      </dgm:t>
    </dgm:pt>
    <dgm:pt modelId="{EB3CBD23-B6E9-421D-A793-94CD83B1643C}" type="pres">
      <dgm:prSet presAssocID="{FD1B30F0-380D-4B50-A415-A0957C17FB2E}" presName="invisiNode" presStyleLbl="node1" presStyleIdx="2" presStyleCnt="4"/>
      <dgm:spPr/>
    </dgm:pt>
    <dgm:pt modelId="{90E52C33-526C-427E-9DC8-C0253ADB9782}" type="pres">
      <dgm:prSet presAssocID="{FD1B30F0-380D-4B50-A415-A0957C17FB2E}" presName="imagNode" presStyleLbl="fgImgPlace1" presStyleIdx="2" presStyleCnt="4" custLinFactNeighborX="200" custLinFactNeighborY="-4502"/>
      <dgm:spPr>
        <a:xfrm>
          <a:off x="4343402" y="219067"/>
          <a:ext cx="1620802" cy="16208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4A2744E3-288E-427D-BCA9-840AC704B9CB}" type="pres">
      <dgm:prSet presAssocID="{E3855E0E-E03C-432A-B27B-7D88FB5F46F6}" presName="sibTrans" presStyleLbl="sibTrans2D1" presStyleIdx="0" presStyleCnt="0"/>
      <dgm:spPr/>
      <dgm:t>
        <a:bodyPr/>
        <a:lstStyle/>
        <a:p>
          <a:endParaRPr lang="sv-SE"/>
        </a:p>
      </dgm:t>
    </dgm:pt>
    <dgm:pt modelId="{0D5EFA34-7EAA-4F7C-BCFA-F67B81B652DE}" type="pres">
      <dgm:prSet presAssocID="{B8790DD0-05A6-4678-AE82-866F1C750A4C}" presName="compNode" presStyleCnt="0"/>
      <dgm:spPr/>
    </dgm:pt>
    <dgm:pt modelId="{D0C5E58E-0934-43D7-9020-24B50C7E51C2}" type="pres">
      <dgm:prSet presAssocID="{B8790DD0-05A6-4678-AE82-866F1C750A4C}" presName="bkgdShape" presStyleLbl="node1" presStyleIdx="3" presStyleCnt="4"/>
      <dgm:spPr/>
      <dgm:t>
        <a:bodyPr/>
        <a:lstStyle/>
        <a:p>
          <a:endParaRPr lang="sv-SE"/>
        </a:p>
      </dgm:t>
    </dgm:pt>
    <dgm:pt modelId="{5F161298-B94F-4201-B22C-4BC93625F07D}" type="pres">
      <dgm:prSet presAssocID="{B8790DD0-05A6-4678-AE82-866F1C750A4C}" presName="nodeTx" presStyleLbl="node1" presStyleIdx="3" presStyleCnt="4">
        <dgm:presLayoutVars>
          <dgm:bulletEnabled val="1"/>
        </dgm:presLayoutVars>
      </dgm:prSet>
      <dgm:spPr/>
      <dgm:t>
        <a:bodyPr/>
        <a:lstStyle/>
        <a:p>
          <a:endParaRPr lang="sv-SE"/>
        </a:p>
      </dgm:t>
    </dgm:pt>
    <dgm:pt modelId="{C5DA7F9B-936C-4E0B-8AC6-BB78984FA6AF}" type="pres">
      <dgm:prSet presAssocID="{B8790DD0-05A6-4678-AE82-866F1C750A4C}" presName="invisiNode" presStyleLbl="node1" presStyleIdx="3" presStyleCnt="4"/>
      <dgm:spPr/>
    </dgm:pt>
    <dgm:pt modelId="{0BE65401-2633-4799-A572-56047DC2B4FE}" type="pres">
      <dgm:prSet presAssocID="{B8790DD0-05A6-4678-AE82-866F1C750A4C}" presName="imagNode" presStyleLbl="fgImgPlace1" presStyleIdx="3" presStyleCnt="4"/>
      <dgm:spPr>
        <a:xfrm>
          <a:off x="6411685" y="292036"/>
          <a:ext cx="1620802" cy="162080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Lst>
  <dgm:cxnLst>
    <dgm:cxn modelId="{AE2D74F0-B67A-4C9D-B763-B4F62010129D}" type="presOf" srcId="{D50CDD4C-BB6A-46B9-8D01-1885A8ADD32C}" destId="{4473243B-1F47-47BC-AA85-A91905E69A65}" srcOrd="0" destOrd="0" presId="urn:microsoft.com/office/officeart/2005/8/layout/hList7"/>
    <dgm:cxn modelId="{EF8CA9EB-22D5-4C6C-9726-CD4D406F310C}" type="presOf" srcId="{B8790DD0-05A6-4678-AE82-866F1C750A4C}" destId="{D0C5E58E-0934-43D7-9020-24B50C7E51C2}" srcOrd="0" destOrd="0" presId="urn:microsoft.com/office/officeart/2005/8/layout/hList7"/>
    <dgm:cxn modelId="{C9069C3A-7D10-495E-81E2-C25EFC519D60}" type="presOf" srcId="{E3855E0E-E03C-432A-B27B-7D88FB5F46F6}" destId="{4A2744E3-288E-427D-BCA9-840AC704B9CB}" srcOrd="0" destOrd="0" presId="urn:microsoft.com/office/officeart/2005/8/layout/hList7"/>
    <dgm:cxn modelId="{C6F654B2-8434-4EC4-8B5F-37977E16682C}" type="presOf" srcId="{D50CDD4C-BB6A-46B9-8D01-1885A8ADD32C}" destId="{2F462C86-E679-45BC-AEA4-3C613092DB95}" srcOrd="1" destOrd="0" presId="urn:microsoft.com/office/officeart/2005/8/layout/hList7"/>
    <dgm:cxn modelId="{B5293E57-F0E8-4ACD-8641-15012A1D5B4D}" type="presOf" srcId="{FD1B30F0-380D-4B50-A415-A0957C17FB2E}" destId="{73359331-E8DF-43B4-B91F-4329FB8029F2}" srcOrd="0" destOrd="0" presId="urn:microsoft.com/office/officeart/2005/8/layout/hList7"/>
    <dgm:cxn modelId="{C89A72F1-779D-4B32-B551-3E6A8B96D768}" type="presOf" srcId="{2B7C11E4-DCFB-4F0E-9B48-873325BF6E32}" destId="{C7169F93-BFC9-4D0C-AAF8-B3064C27C85C}" srcOrd="0" destOrd="0" presId="urn:microsoft.com/office/officeart/2005/8/layout/hList7"/>
    <dgm:cxn modelId="{61593B28-BF8F-4327-8700-0DEE48F42160}" type="presOf" srcId="{E16FFDFF-9C10-46AC-9A88-43DB7F4C701A}" destId="{8A87AE64-C767-4257-B266-4612CADE4CF1}" srcOrd="0" destOrd="0" presId="urn:microsoft.com/office/officeart/2005/8/layout/hList7"/>
    <dgm:cxn modelId="{729AF219-82C1-48F7-BEE8-BEF111D84266}" srcId="{2B7C11E4-DCFB-4F0E-9B48-873325BF6E32}" destId="{D50CDD4C-BB6A-46B9-8D01-1885A8ADD32C}" srcOrd="1" destOrd="0" parTransId="{D114E229-670A-4990-B07D-CE012F6BD218}" sibTransId="{30703DF3-B55C-4019-94AB-0473554A62B9}"/>
    <dgm:cxn modelId="{FEF4336D-9AC8-4BC3-9619-D17338DE1CDD}" srcId="{2B7C11E4-DCFB-4F0E-9B48-873325BF6E32}" destId="{FD1B30F0-380D-4B50-A415-A0957C17FB2E}" srcOrd="2" destOrd="0" parTransId="{124E7ABC-8DFD-4216-8411-E8FAAD0186FD}" sibTransId="{E3855E0E-E03C-432A-B27B-7D88FB5F46F6}"/>
    <dgm:cxn modelId="{FE7DBA7D-16E7-40D9-A957-3F8999ECB4B2}" type="presOf" srcId="{B26370A7-85EB-42AC-A057-02C2E19B425E}" destId="{BCD7B2A5-5813-4C23-9CC9-1A47AEDA748B}" srcOrd="1" destOrd="0" presId="urn:microsoft.com/office/officeart/2005/8/layout/hList7"/>
    <dgm:cxn modelId="{BEF42F40-7D62-4046-B4F7-5B14EAEFF4A9}" srcId="{2B7C11E4-DCFB-4F0E-9B48-873325BF6E32}" destId="{B8790DD0-05A6-4678-AE82-866F1C750A4C}" srcOrd="3" destOrd="0" parTransId="{9AD8FB4A-FC4A-4A6D-8921-6254D462E099}" sibTransId="{67B148BD-75B5-4D08-BA41-061618000F19}"/>
    <dgm:cxn modelId="{A424EEAB-9A97-4D2A-9907-96D78AE2AF49}" type="presOf" srcId="{B8790DD0-05A6-4678-AE82-866F1C750A4C}" destId="{5F161298-B94F-4201-B22C-4BC93625F07D}" srcOrd="1" destOrd="0" presId="urn:microsoft.com/office/officeart/2005/8/layout/hList7"/>
    <dgm:cxn modelId="{5C397A8C-3798-4E3A-8A21-C767FFFCE348}" type="presOf" srcId="{FD1B30F0-380D-4B50-A415-A0957C17FB2E}" destId="{423E84BD-CA12-4ACC-B2FF-A121EA9FB3F4}" srcOrd="1" destOrd="0" presId="urn:microsoft.com/office/officeart/2005/8/layout/hList7"/>
    <dgm:cxn modelId="{2541E996-1547-4895-9DCB-6A1FF3CB52B2}" type="presOf" srcId="{B26370A7-85EB-42AC-A057-02C2E19B425E}" destId="{7E1D4924-6D2F-4E17-8CB2-753772178602}" srcOrd="0" destOrd="0" presId="urn:microsoft.com/office/officeart/2005/8/layout/hList7"/>
    <dgm:cxn modelId="{18EA28EA-6D70-4EB4-9D87-32F5E27B3FEE}" srcId="{2B7C11E4-DCFB-4F0E-9B48-873325BF6E32}" destId="{B26370A7-85EB-42AC-A057-02C2E19B425E}" srcOrd="0" destOrd="0" parTransId="{B800564F-F4B5-4BBA-B1A5-6F99DC920138}" sibTransId="{E16FFDFF-9C10-46AC-9A88-43DB7F4C701A}"/>
    <dgm:cxn modelId="{A5DED379-F2CF-40B0-99AE-FBA6459486E9}" type="presOf" srcId="{30703DF3-B55C-4019-94AB-0473554A62B9}" destId="{4DFB677B-4F27-46A5-9831-5BC34448E9C0}" srcOrd="0" destOrd="0" presId="urn:microsoft.com/office/officeart/2005/8/layout/hList7"/>
    <dgm:cxn modelId="{21BFF44E-E471-4B20-8551-5BFF5EA68F8A}" type="presParOf" srcId="{C7169F93-BFC9-4D0C-AAF8-B3064C27C85C}" destId="{4F840ACC-27CD-4E65-906A-8C70FD4B2962}" srcOrd="0" destOrd="0" presId="urn:microsoft.com/office/officeart/2005/8/layout/hList7"/>
    <dgm:cxn modelId="{30096B84-1B2B-4B1E-AC15-9FA289E5BECA}" type="presParOf" srcId="{C7169F93-BFC9-4D0C-AAF8-B3064C27C85C}" destId="{671D0808-1DB5-4A3C-9846-A32AAFCDDD65}" srcOrd="1" destOrd="0" presId="urn:microsoft.com/office/officeart/2005/8/layout/hList7"/>
    <dgm:cxn modelId="{DA82FB03-4B0F-4FD8-AFBF-9A04C0114441}" type="presParOf" srcId="{671D0808-1DB5-4A3C-9846-A32AAFCDDD65}" destId="{93835996-07F1-4537-BFFD-16F654C241D5}" srcOrd="0" destOrd="0" presId="urn:microsoft.com/office/officeart/2005/8/layout/hList7"/>
    <dgm:cxn modelId="{5889D514-3390-443A-A653-ECA185AB3FD9}" type="presParOf" srcId="{93835996-07F1-4537-BFFD-16F654C241D5}" destId="{7E1D4924-6D2F-4E17-8CB2-753772178602}" srcOrd="0" destOrd="0" presId="urn:microsoft.com/office/officeart/2005/8/layout/hList7"/>
    <dgm:cxn modelId="{3D6FECD6-F47D-47A3-9E49-2CCF785286D2}" type="presParOf" srcId="{93835996-07F1-4537-BFFD-16F654C241D5}" destId="{BCD7B2A5-5813-4C23-9CC9-1A47AEDA748B}" srcOrd="1" destOrd="0" presId="urn:microsoft.com/office/officeart/2005/8/layout/hList7"/>
    <dgm:cxn modelId="{45FC1993-8670-47F7-87AB-28B4F9BC537C}" type="presParOf" srcId="{93835996-07F1-4537-BFFD-16F654C241D5}" destId="{875263ED-BAE4-429A-9E2E-901FA6EFC5A0}" srcOrd="2" destOrd="0" presId="urn:microsoft.com/office/officeart/2005/8/layout/hList7"/>
    <dgm:cxn modelId="{02189CFB-CA49-4503-A9DB-BE10808069DB}" type="presParOf" srcId="{93835996-07F1-4537-BFFD-16F654C241D5}" destId="{DF30FDB7-88C2-4DB0-9A59-F8D9CCCDF2CE}" srcOrd="3" destOrd="0" presId="urn:microsoft.com/office/officeart/2005/8/layout/hList7"/>
    <dgm:cxn modelId="{E1B67B01-F532-416C-B9D8-5B7EEC50A979}" type="presParOf" srcId="{671D0808-1DB5-4A3C-9846-A32AAFCDDD65}" destId="{8A87AE64-C767-4257-B266-4612CADE4CF1}" srcOrd="1" destOrd="0" presId="urn:microsoft.com/office/officeart/2005/8/layout/hList7"/>
    <dgm:cxn modelId="{0074C54F-AEA1-4B80-B3EC-E49479DACDB6}" type="presParOf" srcId="{671D0808-1DB5-4A3C-9846-A32AAFCDDD65}" destId="{B838C5B7-C847-430A-8C6F-164F64BCACDE}" srcOrd="2" destOrd="0" presId="urn:microsoft.com/office/officeart/2005/8/layout/hList7"/>
    <dgm:cxn modelId="{81A00C41-1439-4C19-A8B9-0DBB08C64E20}" type="presParOf" srcId="{B838C5B7-C847-430A-8C6F-164F64BCACDE}" destId="{4473243B-1F47-47BC-AA85-A91905E69A65}" srcOrd="0" destOrd="0" presId="urn:microsoft.com/office/officeart/2005/8/layout/hList7"/>
    <dgm:cxn modelId="{35366DF1-BAEE-48D3-89F0-31D90B256C9A}" type="presParOf" srcId="{B838C5B7-C847-430A-8C6F-164F64BCACDE}" destId="{2F462C86-E679-45BC-AEA4-3C613092DB95}" srcOrd="1" destOrd="0" presId="urn:microsoft.com/office/officeart/2005/8/layout/hList7"/>
    <dgm:cxn modelId="{FA6021DC-4305-42C9-B5DC-D98170A3BCEA}" type="presParOf" srcId="{B838C5B7-C847-430A-8C6F-164F64BCACDE}" destId="{A0B21B7C-3330-4642-9D53-4E00855C65E3}" srcOrd="2" destOrd="0" presId="urn:microsoft.com/office/officeart/2005/8/layout/hList7"/>
    <dgm:cxn modelId="{4463D20E-09E9-438A-BE18-0D65F2137BB1}" type="presParOf" srcId="{B838C5B7-C847-430A-8C6F-164F64BCACDE}" destId="{3239A7AA-CF80-4482-B65D-B91E627DF5CF}" srcOrd="3" destOrd="0" presId="urn:microsoft.com/office/officeart/2005/8/layout/hList7"/>
    <dgm:cxn modelId="{F41AC2E1-674A-4146-B4EE-A29F60714E40}" type="presParOf" srcId="{671D0808-1DB5-4A3C-9846-A32AAFCDDD65}" destId="{4DFB677B-4F27-46A5-9831-5BC34448E9C0}" srcOrd="3" destOrd="0" presId="urn:microsoft.com/office/officeart/2005/8/layout/hList7"/>
    <dgm:cxn modelId="{FA36BA3D-537C-4E88-B89F-202FD9B541E1}" type="presParOf" srcId="{671D0808-1DB5-4A3C-9846-A32AAFCDDD65}" destId="{3BAB39EE-916B-48CE-B774-A58020BE4A1D}" srcOrd="4" destOrd="0" presId="urn:microsoft.com/office/officeart/2005/8/layout/hList7"/>
    <dgm:cxn modelId="{3719CDF4-51DB-4827-B565-C9FEAF145E99}" type="presParOf" srcId="{3BAB39EE-916B-48CE-B774-A58020BE4A1D}" destId="{73359331-E8DF-43B4-B91F-4329FB8029F2}" srcOrd="0" destOrd="0" presId="urn:microsoft.com/office/officeart/2005/8/layout/hList7"/>
    <dgm:cxn modelId="{8D3F6C8B-1D03-447B-9CA1-4B4906667D1F}" type="presParOf" srcId="{3BAB39EE-916B-48CE-B774-A58020BE4A1D}" destId="{423E84BD-CA12-4ACC-B2FF-A121EA9FB3F4}" srcOrd="1" destOrd="0" presId="urn:microsoft.com/office/officeart/2005/8/layout/hList7"/>
    <dgm:cxn modelId="{7AFD3164-69DF-49EE-88F3-1E1CD7D6F27B}" type="presParOf" srcId="{3BAB39EE-916B-48CE-B774-A58020BE4A1D}" destId="{EB3CBD23-B6E9-421D-A793-94CD83B1643C}" srcOrd="2" destOrd="0" presId="urn:microsoft.com/office/officeart/2005/8/layout/hList7"/>
    <dgm:cxn modelId="{23A0CCB8-236D-40E4-9DC4-306C99887FBA}" type="presParOf" srcId="{3BAB39EE-916B-48CE-B774-A58020BE4A1D}" destId="{90E52C33-526C-427E-9DC8-C0253ADB9782}" srcOrd="3" destOrd="0" presId="urn:microsoft.com/office/officeart/2005/8/layout/hList7"/>
    <dgm:cxn modelId="{7D4A549A-CA81-4CCE-A0A7-09395ABACD89}" type="presParOf" srcId="{671D0808-1DB5-4A3C-9846-A32AAFCDDD65}" destId="{4A2744E3-288E-427D-BCA9-840AC704B9CB}" srcOrd="5" destOrd="0" presId="urn:microsoft.com/office/officeart/2005/8/layout/hList7"/>
    <dgm:cxn modelId="{114D5050-30CC-4990-986E-DC0B959C9363}" type="presParOf" srcId="{671D0808-1DB5-4A3C-9846-A32AAFCDDD65}" destId="{0D5EFA34-7EAA-4F7C-BCFA-F67B81B652DE}" srcOrd="6" destOrd="0" presId="urn:microsoft.com/office/officeart/2005/8/layout/hList7"/>
    <dgm:cxn modelId="{F787809D-165B-4F56-AE40-885EB8E00E20}" type="presParOf" srcId="{0D5EFA34-7EAA-4F7C-BCFA-F67B81B652DE}" destId="{D0C5E58E-0934-43D7-9020-24B50C7E51C2}" srcOrd="0" destOrd="0" presId="urn:microsoft.com/office/officeart/2005/8/layout/hList7"/>
    <dgm:cxn modelId="{5568D6BF-11CA-4EC0-BB46-E75C31213C5B}" type="presParOf" srcId="{0D5EFA34-7EAA-4F7C-BCFA-F67B81B652DE}" destId="{5F161298-B94F-4201-B22C-4BC93625F07D}" srcOrd="1" destOrd="0" presId="urn:microsoft.com/office/officeart/2005/8/layout/hList7"/>
    <dgm:cxn modelId="{EDA1F499-24F9-4C80-9E03-13D0BCBD6AA6}" type="presParOf" srcId="{0D5EFA34-7EAA-4F7C-BCFA-F67B81B652DE}" destId="{C5DA7F9B-936C-4E0B-8AC6-BB78984FA6AF}" srcOrd="2" destOrd="0" presId="urn:microsoft.com/office/officeart/2005/8/layout/hList7"/>
    <dgm:cxn modelId="{313635D3-BEE5-41EA-B7A1-203F3DECB06E}" type="presParOf" srcId="{0D5EFA34-7EAA-4F7C-BCFA-F67B81B652DE}" destId="{0BE65401-2633-4799-A572-56047DC2B4F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BE74E-FA89-4BC5-A43B-384EDA2DB1FB}">
      <dsp:nvSpPr>
        <dsp:cNvPr id="0" name=""/>
        <dsp:cNvSpPr/>
      </dsp:nvSpPr>
      <dsp:spPr>
        <a:xfrm>
          <a:off x="791" y="0"/>
          <a:ext cx="3086830" cy="1852098"/>
        </a:xfrm>
        <a:prstGeom prst="rect">
          <a:avLst/>
        </a:prstGeom>
        <a:solidFill>
          <a:srgbClr val="002060"/>
        </a:solidFill>
        <a:ln w="19050" cap="flat" cmpd="sng" algn="ctr">
          <a:solidFill>
            <a:schemeClr val="lt1">
              <a:hueOff val="0"/>
              <a:satOff val="0"/>
              <a:lumOff val="0"/>
              <a:alphaOff val="0"/>
            </a:schemeClr>
          </a:solidFill>
          <a:prstDash val="solid"/>
        </a:ln>
        <a:effectLst/>
        <a:scene3d>
          <a:camera prst="orthographicFront"/>
          <a:lightRig rig="threePt" dir="t"/>
        </a:scene3d>
        <a:sp3d prstMaterial="dkEdge"/>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effectLst>
                <a:outerShdw blurRad="38100" dist="38100" dir="2700000" algn="tl">
                  <a:srgbClr val="000000">
                    <a:alpha val="43137"/>
                  </a:srgbClr>
                </a:outerShdw>
              </a:effectLst>
            </a:rPr>
            <a:t>Independent Evaluation</a:t>
          </a:r>
        </a:p>
      </dsp:txBody>
      <dsp:txXfrm>
        <a:off x="791" y="0"/>
        <a:ext cx="3086830" cy="1852098"/>
      </dsp:txXfrm>
    </dsp:sp>
    <dsp:sp modelId="{D00AD1D6-4020-498F-A025-EEFF66ED6437}">
      <dsp:nvSpPr>
        <dsp:cNvPr id="0" name=""/>
        <dsp:cNvSpPr/>
      </dsp:nvSpPr>
      <dsp:spPr>
        <a:xfrm>
          <a:off x="3396305" y="0"/>
          <a:ext cx="3086830" cy="1852098"/>
        </a:xfrm>
        <a:prstGeom prst="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Performance of the System</a:t>
          </a:r>
        </a:p>
      </dsp:txBody>
      <dsp:txXfrm>
        <a:off x="3396305" y="0"/>
        <a:ext cx="3086830" cy="1852098"/>
      </dsp:txXfrm>
    </dsp:sp>
    <dsp:sp modelId="{86F61369-67D0-43EA-9C58-B8496CC40E2B}">
      <dsp:nvSpPr>
        <dsp:cNvPr id="0" name=""/>
        <dsp:cNvSpPr/>
      </dsp:nvSpPr>
      <dsp:spPr>
        <a:xfrm>
          <a:off x="791" y="2111597"/>
          <a:ext cx="3086830" cy="1852098"/>
        </a:xfrm>
        <a:prstGeom prst="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Ensure Interoperability</a:t>
          </a:r>
        </a:p>
      </dsp:txBody>
      <dsp:txXfrm>
        <a:off x="791" y="2111597"/>
        <a:ext cx="3086830" cy="1852098"/>
      </dsp:txXfrm>
    </dsp:sp>
    <dsp:sp modelId="{D31F36EB-87C5-41C2-9166-B92A3071E514}">
      <dsp:nvSpPr>
        <dsp:cNvPr id="0" name=""/>
        <dsp:cNvSpPr/>
      </dsp:nvSpPr>
      <dsp:spPr>
        <a:xfrm>
          <a:off x="3396305" y="2187793"/>
          <a:ext cx="3086830" cy="1852098"/>
        </a:xfrm>
        <a:prstGeom prst="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Improve Operational Effectiveness</a:t>
          </a:r>
        </a:p>
      </dsp:txBody>
      <dsp:txXfrm>
        <a:off x="3396305" y="2187793"/>
        <a:ext cx="3086830" cy="1852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D4924-6D2F-4E17-8CB2-753772178602}">
      <dsp:nvSpPr>
        <dsp:cNvPr id="0" name=""/>
        <dsp:cNvSpPr/>
      </dsp:nvSpPr>
      <dsp:spPr>
        <a:xfrm>
          <a:off x="1918" y="0"/>
          <a:ext cx="2011188" cy="4867274"/>
        </a:xfrm>
        <a:prstGeom prst="roundRect">
          <a:avLst>
            <a:gd name="adj" fmla="val 10000"/>
          </a:avLst>
        </a:prstGeom>
        <a:gradFill rotWithShape="0">
          <a:gsLst>
            <a:gs pos="0">
              <a:srgbClr val="AAB2FD">
                <a:lumMod val="25000"/>
              </a:srgbClr>
            </a:gs>
            <a:gs pos="80000">
              <a:srgbClr val="114FFB">
                <a:hueOff val="0"/>
                <a:satOff val="0"/>
                <a:lumOff val="0"/>
                <a:alphaOff val="0"/>
                <a:shade val="93000"/>
                <a:satMod val="130000"/>
              </a:srgbClr>
            </a:gs>
            <a:gs pos="100000">
              <a:srgbClr val="114FF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FFFFFF"/>
              </a:solidFill>
              <a:latin typeface="Arial"/>
              <a:ea typeface="+mn-ea"/>
              <a:cs typeface="+mn-cs"/>
            </a:rPr>
            <a:t>John Seereiter</a:t>
          </a:r>
        </a:p>
        <a:p>
          <a:pPr lvl="0" algn="ctr" defTabSz="889000">
            <a:lnSpc>
              <a:spcPct val="90000"/>
            </a:lnSpc>
            <a:spcBef>
              <a:spcPct val="0"/>
            </a:spcBef>
            <a:spcAft>
              <a:spcPct val="35000"/>
            </a:spcAft>
          </a:pPr>
          <a:r>
            <a:rPr lang="en-US" sz="2000" kern="1200" dirty="0">
              <a:solidFill>
                <a:srgbClr val="FFFFFF"/>
              </a:solidFill>
              <a:latin typeface="Arial"/>
              <a:ea typeface="+mn-ea"/>
              <a:cs typeface="+mn-cs"/>
            </a:rPr>
            <a:t>NH-04</a:t>
          </a:r>
        </a:p>
        <a:p>
          <a:pPr lvl="0" algn="ctr" defTabSz="889000">
            <a:lnSpc>
              <a:spcPct val="90000"/>
            </a:lnSpc>
            <a:spcBef>
              <a:spcPct val="0"/>
            </a:spcBef>
            <a:spcAft>
              <a:spcPct val="35000"/>
            </a:spcAft>
          </a:pPr>
          <a:r>
            <a:rPr lang="en-US" sz="2000" kern="1200" dirty="0">
              <a:solidFill>
                <a:srgbClr val="FFFFFF"/>
              </a:solidFill>
              <a:latin typeface="Arial"/>
              <a:ea typeface="+mn-ea"/>
              <a:cs typeface="+mn-cs"/>
            </a:rPr>
            <a:t>Chief Engineer</a:t>
          </a:r>
        </a:p>
      </dsp:txBody>
      <dsp:txXfrm>
        <a:off x="58941" y="2003933"/>
        <a:ext cx="1897142" cy="1832864"/>
      </dsp:txXfrm>
    </dsp:sp>
    <dsp:sp modelId="{DF30FDB7-88C2-4DB0-9A59-F8D9CCCDF2CE}">
      <dsp:nvSpPr>
        <dsp:cNvPr id="0" name=""/>
        <dsp:cNvSpPr/>
      </dsp:nvSpPr>
      <dsp:spPr>
        <a:xfrm>
          <a:off x="197111" y="292036"/>
          <a:ext cx="1620802" cy="162080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473243B-1F47-47BC-AA85-A91905E69A65}">
      <dsp:nvSpPr>
        <dsp:cNvPr id="0" name=""/>
        <dsp:cNvSpPr/>
      </dsp:nvSpPr>
      <dsp:spPr>
        <a:xfrm>
          <a:off x="2057394" y="0"/>
          <a:ext cx="2011188" cy="4867274"/>
        </a:xfrm>
        <a:prstGeom prst="roundRect">
          <a:avLst>
            <a:gd name="adj" fmla="val 10000"/>
          </a:avLst>
        </a:prstGeom>
        <a:gradFill rotWithShape="0">
          <a:gsLst>
            <a:gs pos="3000">
              <a:srgbClr val="AAB2FD">
                <a:lumMod val="25000"/>
              </a:srgbClr>
            </a:gs>
            <a:gs pos="80000">
              <a:srgbClr val="114FFB">
                <a:hueOff val="0"/>
                <a:satOff val="0"/>
                <a:lumOff val="0"/>
                <a:alphaOff val="0"/>
                <a:shade val="93000"/>
                <a:satMod val="130000"/>
              </a:srgbClr>
            </a:gs>
            <a:gs pos="100000">
              <a:srgbClr val="114FF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FFFFFF"/>
              </a:solidFill>
              <a:latin typeface="Arial"/>
              <a:ea typeface="+mn-ea"/>
              <a:cs typeface="+mn-cs"/>
            </a:rPr>
            <a:t>Jerome Jones</a:t>
          </a:r>
        </a:p>
        <a:p>
          <a:pPr lvl="0" algn="ctr" defTabSz="889000">
            <a:lnSpc>
              <a:spcPct val="90000"/>
            </a:lnSpc>
            <a:spcBef>
              <a:spcPct val="0"/>
            </a:spcBef>
            <a:spcAft>
              <a:spcPct val="35000"/>
            </a:spcAft>
          </a:pPr>
          <a:r>
            <a:rPr lang="en-US" sz="2000" kern="1200" dirty="0">
              <a:solidFill>
                <a:srgbClr val="FFFFFF"/>
              </a:solidFill>
              <a:latin typeface="Arial"/>
              <a:ea typeface="+mn-ea"/>
              <a:cs typeface="+mn-cs"/>
            </a:rPr>
            <a:t>NH-04</a:t>
          </a:r>
        </a:p>
        <a:p>
          <a:pPr lvl="0" algn="ctr" defTabSz="889000">
            <a:lnSpc>
              <a:spcPct val="90000"/>
            </a:lnSpc>
            <a:spcBef>
              <a:spcPct val="0"/>
            </a:spcBef>
            <a:spcAft>
              <a:spcPct val="35000"/>
            </a:spcAft>
          </a:pPr>
          <a:r>
            <a:rPr lang="en-US" sz="2000" kern="1200" dirty="0">
              <a:solidFill>
                <a:srgbClr val="FFFFFF"/>
              </a:solidFill>
              <a:latin typeface="Arial"/>
              <a:ea typeface="+mn-ea"/>
              <a:cs typeface="+mn-cs"/>
            </a:rPr>
            <a:t>IFF Technical Expert</a:t>
          </a:r>
        </a:p>
      </dsp:txBody>
      <dsp:txXfrm>
        <a:off x="2114417" y="2003933"/>
        <a:ext cx="1897142" cy="1832864"/>
      </dsp:txXfrm>
    </dsp:sp>
    <dsp:sp modelId="{3239A7AA-CF80-4482-B65D-B91E627DF5CF}">
      <dsp:nvSpPr>
        <dsp:cNvPr id="0" name=""/>
        <dsp:cNvSpPr/>
      </dsp:nvSpPr>
      <dsp:spPr>
        <a:xfrm>
          <a:off x="2268636" y="292036"/>
          <a:ext cx="1620802" cy="162080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3359331-E8DF-43B4-B91F-4329FB8029F2}">
      <dsp:nvSpPr>
        <dsp:cNvPr id="0" name=""/>
        <dsp:cNvSpPr/>
      </dsp:nvSpPr>
      <dsp:spPr>
        <a:xfrm>
          <a:off x="4144967" y="0"/>
          <a:ext cx="2011188" cy="4867274"/>
        </a:xfrm>
        <a:prstGeom prst="roundRect">
          <a:avLst>
            <a:gd name="adj" fmla="val 10000"/>
          </a:avLst>
        </a:prstGeom>
        <a:gradFill rotWithShape="0">
          <a:gsLst>
            <a:gs pos="0">
              <a:srgbClr val="AAB2FD">
                <a:lumMod val="25000"/>
              </a:srgbClr>
            </a:gs>
            <a:gs pos="80000">
              <a:srgbClr val="114FFB">
                <a:hueOff val="0"/>
                <a:satOff val="0"/>
                <a:lumOff val="0"/>
                <a:alphaOff val="0"/>
                <a:shade val="93000"/>
                <a:satMod val="130000"/>
              </a:srgbClr>
            </a:gs>
            <a:gs pos="100000">
              <a:srgbClr val="114FF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solidFill>
                <a:srgbClr val="FFFFFF"/>
              </a:solidFill>
              <a:latin typeface="Arial"/>
              <a:ea typeface="+mn-ea"/>
              <a:cs typeface="+mn-cs"/>
            </a:rPr>
            <a:t>Victor Lightfoot</a:t>
          </a:r>
          <a:endParaRPr lang="en-US" sz="2000" kern="1200" dirty="0">
            <a:solidFill>
              <a:srgbClr val="FFFFFF"/>
            </a:solidFill>
            <a:latin typeface="Arial"/>
            <a:ea typeface="+mn-ea"/>
            <a:cs typeface="+mn-cs"/>
          </a:endParaRPr>
        </a:p>
        <a:p>
          <a:pPr lvl="0" algn="ctr" defTabSz="889000">
            <a:lnSpc>
              <a:spcPct val="90000"/>
            </a:lnSpc>
            <a:spcBef>
              <a:spcPct val="0"/>
            </a:spcBef>
            <a:spcAft>
              <a:spcPct val="35000"/>
            </a:spcAft>
          </a:pPr>
          <a:r>
            <a:rPr lang="en-US" sz="2000" kern="1200" dirty="0">
              <a:solidFill>
                <a:srgbClr val="FFFFFF"/>
              </a:solidFill>
              <a:latin typeface="Arial"/>
              <a:ea typeface="+mn-ea"/>
              <a:cs typeface="+mn-cs"/>
            </a:rPr>
            <a:t>NH-03</a:t>
          </a:r>
        </a:p>
        <a:p>
          <a:pPr lvl="0" algn="ctr" defTabSz="889000">
            <a:lnSpc>
              <a:spcPct val="90000"/>
            </a:lnSpc>
            <a:spcBef>
              <a:spcPct val="0"/>
            </a:spcBef>
            <a:spcAft>
              <a:spcPct val="35000"/>
            </a:spcAft>
          </a:pPr>
          <a:r>
            <a:rPr lang="en-US" sz="2000" kern="1200" dirty="0">
              <a:solidFill>
                <a:srgbClr val="FFFFFF"/>
              </a:solidFill>
              <a:latin typeface="Arial"/>
              <a:ea typeface="+mn-ea"/>
              <a:cs typeface="+mn-cs"/>
            </a:rPr>
            <a:t>Electronics Engineer</a:t>
          </a:r>
        </a:p>
      </dsp:txBody>
      <dsp:txXfrm>
        <a:off x="4201990" y="2003933"/>
        <a:ext cx="1897142" cy="1832864"/>
      </dsp:txXfrm>
    </dsp:sp>
    <dsp:sp modelId="{90E52C33-526C-427E-9DC8-C0253ADB9782}">
      <dsp:nvSpPr>
        <dsp:cNvPr id="0" name=""/>
        <dsp:cNvSpPr/>
      </dsp:nvSpPr>
      <dsp:spPr>
        <a:xfrm>
          <a:off x="4343402" y="219067"/>
          <a:ext cx="1620802" cy="16208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0C5E58E-0934-43D7-9020-24B50C7E51C2}">
      <dsp:nvSpPr>
        <dsp:cNvPr id="0" name=""/>
        <dsp:cNvSpPr/>
      </dsp:nvSpPr>
      <dsp:spPr>
        <a:xfrm>
          <a:off x="6216492" y="0"/>
          <a:ext cx="2011188" cy="4867274"/>
        </a:xfrm>
        <a:prstGeom prst="roundRect">
          <a:avLst>
            <a:gd name="adj" fmla="val 10000"/>
          </a:avLst>
        </a:prstGeom>
        <a:gradFill rotWithShape="0">
          <a:gsLst>
            <a:gs pos="0">
              <a:srgbClr val="AAB2FD">
                <a:lumMod val="25000"/>
              </a:srgbClr>
            </a:gs>
            <a:gs pos="80000">
              <a:srgbClr val="114FFB">
                <a:hueOff val="0"/>
                <a:satOff val="0"/>
                <a:lumOff val="0"/>
                <a:alphaOff val="0"/>
                <a:shade val="93000"/>
                <a:satMod val="130000"/>
              </a:srgbClr>
            </a:gs>
            <a:gs pos="100000">
              <a:srgbClr val="114FF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FFFFFF"/>
              </a:solidFill>
              <a:latin typeface="Arial"/>
              <a:ea typeface="+mn-ea"/>
              <a:cs typeface="+mn-cs"/>
            </a:rPr>
            <a:t>Tom Cannon </a:t>
          </a:r>
        </a:p>
        <a:p>
          <a:pPr lvl="0" algn="ctr" defTabSz="889000">
            <a:lnSpc>
              <a:spcPct val="90000"/>
            </a:lnSpc>
            <a:spcBef>
              <a:spcPct val="0"/>
            </a:spcBef>
            <a:spcAft>
              <a:spcPct val="35000"/>
            </a:spcAft>
          </a:pPr>
          <a:r>
            <a:rPr lang="en-US" sz="2000" kern="1200" dirty="0">
              <a:solidFill>
                <a:srgbClr val="FFFFFF"/>
              </a:solidFill>
              <a:latin typeface="Arial"/>
              <a:ea typeface="+mn-ea"/>
              <a:cs typeface="+mn-cs"/>
            </a:rPr>
            <a:t>GS-13</a:t>
          </a:r>
        </a:p>
        <a:p>
          <a:pPr lvl="0" algn="ctr" defTabSz="889000">
            <a:lnSpc>
              <a:spcPct val="90000"/>
            </a:lnSpc>
            <a:spcBef>
              <a:spcPct val="0"/>
            </a:spcBef>
            <a:spcAft>
              <a:spcPct val="35000"/>
            </a:spcAft>
          </a:pPr>
          <a:r>
            <a:rPr lang="en-US" sz="2000" kern="1200" dirty="0">
              <a:solidFill>
                <a:srgbClr val="FFFFFF"/>
              </a:solidFill>
              <a:latin typeface="Arial"/>
              <a:ea typeface="+mn-ea"/>
              <a:cs typeface="+mn-cs"/>
            </a:rPr>
            <a:t>Program Manager</a:t>
          </a:r>
        </a:p>
      </dsp:txBody>
      <dsp:txXfrm>
        <a:off x="6273515" y="2003933"/>
        <a:ext cx="1897142" cy="1832864"/>
      </dsp:txXfrm>
    </dsp:sp>
    <dsp:sp modelId="{0BE65401-2633-4799-A572-56047DC2B4FE}">
      <dsp:nvSpPr>
        <dsp:cNvPr id="0" name=""/>
        <dsp:cNvSpPr/>
      </dsp:nvSpPr>
      <dsp:spPr>
        <a:xfrm>
          <a:off x="6411685" y="292036"/>
          <a:ext cx="1620802" cy="162080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F840ACC-27CD-4E65-906A-8C70FD4B2962}">
      <dsp:nvSpPr>
        <dsp:cNvPr id="0" name=""/>
        <dsp:cNvSpPr/>
      </dsp:nvSpPr>
      <dsp:spPr>
        <a:xfrm>
          <a:off x="152395" y="3876677"/>
          <a:ext cx="8028382" cy="730091"/>
        </a:xfrm>
        <a:prstGeom prst="leftRightArrow">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B9ABA62-9767-4F00-A3EF-99C33C13BDFD}" type="datetimeFigureOut">
              <a:rPr lang="en-US" smtClean="0"/>
              <a:t>9/11/2023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8E8FA12A-8091-4EF3-A6EE-46D72914BCBF}" type="slidenum">
              <a:rPr lang="en-US" smtClean="0"/>
              <a:t>‹#›</a:t>
            </a:fld>
            <a:endParaRPr lang="en-US"/>
          </a:p>
        </p:txBody>
      </p:sp>
    </p:spTree>
    <p:extLst>
      <p:ext uri="{BB962C8B-B14F-4D97-AF65-F5344CB8AC3E}">
        <p14:creationId xmlns:p14="http://schemas.microsoft.com/office/powerpoint/2010/main" val="3194992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F07771-3FAA-4D43-A059-9A7D838C2880}" type="datetimeFigureOut">
              <a:rPr lang="en-US" smtClean="0"/>
              <a:t>9/11/2023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a:t>
            </a:fld>
            <a:endParaRPr lang="en-US"/>
          </a:p>
        </p:txBody>
      </p:sp>
    </p:spTree>
    <p:extLst>
      <p:ext uri="{BB962C8B-B14F-4D97-AF65-F5344CB8AC3E}">
        <p14:creationId xmlns:p14="http://schemas.microsoft.com/office/powerpoint/2010/main" val="21560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independent evaluation on</a:t>
            </a:r>
            <a:r>
              <a:rPr lang="en-US" baseline="0" dirty="0"/>
              <a:t> the systems performance to ensure interoperability and improve operational effectiveness.  Our sole purpose it to identify friends and prevent fratricide.</a:t>
            </a:r>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5</a:t>
            </a:fld>
            <a:endParaRPr lang="en-US"/>
          </a:p>
        </p:txBody>
      </p:sp>
    </p:spTree>
    <p:extLst>
      <p:ext uri="{BB962C8B-B14F-4D97-AF65-F5344CB8AC3E}">
        <p14:creationId xmlns:p14="http://schemas.microsoft.com/office/powerpoint/2010/main" val="382872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6618">
              <a:defRPr/>
            </a:pPr>
            <a:fld id="{1A180B81-AA4E-4B75-A7A4-FD12E7A9A81B}" type="slidenum">
              <a:rPr lang="en-US">
                <a:solidFill>
                  <a:prstClr val="black"/>
                </a:solidFill>
                <a:latin typeface="Calibri" panose="020F0502020204030204"/>
              </a:rPr>
              <a:pPr defTabSz="466618">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8246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AIMS is responsible for</a:t>
            </a:r>
            <a:r>
              <a:rPr lang="en-US" baseline="0" dirty="0"/>
              <a:t> all the purple </a:t>
            </a:r>
            <a:endParaRPr lang="en-US" dirty="0"/>
          </a:p>
          <a:p>
            <a:endParaRPr lang="en-US" dirty="0"/>
          </a:p>
          <a:p>
            <a:r>
              <a:rPr lang="en-US" dirty="0"/>
              <a:t>Beginning at the top left yellow, Policy/Directives are the polices that</a:t>
            </a:r>
            <a:r>
              <a:rPr lang="en-US" baseline="0" dirty="0"/>
              <a:t> govern </a:t>
            </a:r>
            <a:r>
              <a:rPr lang="en-US" dirty="0"/>
              <a:t>FMS sales,  moving right the</a:t>
            </a:r>
            <a:r>
              <a:rPr lang="en-US" baseline="0" dirty="0"/>
              <a:t> purple are the main AIMS directives, the Charter and Program Management Plan, moving down to the red are the Joint Interoperability Test Command for platform interoperability and NSA for Mode 5 Key protection ending up with yellow, Frequency requirements, we support the FAA and Services Spectrum offices as part of the ACP 160 process and a requirement for the NTIA red Manual</a:t>
            </a:r>
          </a:p>
          <a:p>
            <a:endParaRPr lang="en-US" baseline="0" dirty="0"/>
          </a:p>
          <a:p>
            <a:r>
              <a:rPr lang="en-US" baseline="0" dirty="0"/>
              <a:t>The middle row Technical requirements:  Purple is the Documents, standards, special requirement letters, test requirements and crypto ICDs and in gold we also support the currency and implementation of Joint Key Management Plan and the Operational Security Doctrine for the Air Identification Friend or Foe</a:t>
            </a:r>
          </a:p>
          <a:p>
            <a:endParaRPr lang="en-US" baseline="0" dirty="0"/>
          </a:p>
          <a:p>
            <a:r>
              <a:rPr lang="en-US" baseline="0" dirty="0"/>
              <a:t>Third row Operational user- purple is the Security Classification Guide, it provides security of the over all system.  The Mark XII handbook provides the user an basic understanding of the system ending with blue other support documents and that’s anything related to Mode 5 con-ops we provide technical input to them</a:t>
            </a:r>
          </a:p>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7</a:t>
            </a:fld>
            <a:endParaRPr lang="en-US"/>
          </a:p>
        </p:txBody>
      </p:sp>
    </p:spTree>
    <p:extLst>
      <p:ext uri="{BB962C8B-B14F-4D97-AF65-F5344CB8AC3E}">
        <p14:creationId xmlns:p14="http://schemas.microsoft.com/office/powerpoint/2010/main" val="298122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the lower left corner, AIMS CCB develops US positions and agrees to changes to the standards. John </a:t>
            </a:r>
            <a:r>
              <a:rPr lang="en-US" dirty="0" err="1"/>
              <a:t>Seereiter</a:t>
            </a:r>
            <a:r>
              <a:rPr lang="en-US" dirty="0"/>
              <a:t> is the US representative for NATO, he also participates in the international civil aviation organization meetings. Those meetings flow into the next block standards </a:t>
            </a:r>
          </a:p>
          <a:p>
            <a:endParaRPr lang="en-US" dirty="0"/>
          </a:p>
          <a:p>
            <a:r>
              <a:rPr lang="en-US" dirty="0"/>
              <a:t>Standards are where the development of standards and requirements are coordinated with both US civil and NATO requirements which flows into the next block our certification process where we certify platforms according to the established standards derived from the previous two blocks</a:t>
            </a:r>
          </a:p>
          <a:p>
            <a:endParaRPr lang="en-US" dirty="0"/>
          </a:p>
          <a:p>
            <a:r>
              <a:rPr lang="en-US" dirty="0"/>
              <a:t>We provide all the default codes for US National Origin PIN and operational Mode S for the US military.</a:t>
            </a:r>
          </a:p>
          <a:p>
            <a:endParaRPr lang="en-US" dirty="0"/>
          </a:p>
          <a:p>
            <a:r>
              <a:rPr lang="en-US" dirty="0"/>
              <a:t>For FMS support we are funded either by a direct FMS case or on an existing case by line item </a:t>
            </a:r>
          </a:p>
          <a:p>
            <a:endParaRPr lang="en-US" dirty="0"/>
          </a:p>
          <a:p>
            <a:r>
              <a:rPr lang="en-US" dirty="0"/>
              <a:t>And this is how we support the warfighter to make sure the system works</a:t>
            </a:r>
          </a:p>
        </p:txBody>
      </p:sp>
      <p:sp>
        <p:nvSpPr>
          <p:cNvPr id="4" name="Slide Number Placeholder 3"/>
          <p:cNvSpPr>
            <a:spLocks noGrp="1"/>
          </p:cNvSpPr>
          <p:nvPr>
            <p:ph type="sldNum" sz="quarter" idx="10"/>
          </p:nvPr>
        </p:nvSpPr>
        <p:spPr/>
        <p:txBody>
          <a:bodyPr/>
          <a:lstStyle/>
          <a:p>
            <a:fld id="{68B68C18-1BF1-F447-95ED-60EAAE35426E}" type="slidenum">
              <a:rPr lang="en-US" smtClean="0"/>
              <a:t>8</a:t>
            </a:fld>
            <a:endParaRPr lang="en-US"/>
          </a:p>
        </p:txBody>
      </p:sp>
    </p:spTree>
    <p:extLst>
      <p:ext uri="{BB962C8B-B14F-4D97-AF65-F5344CB8AC3E}">
        <p14:creationId xmlns:p14="http://schemas.microsoft.com/office/powerpoint/2010/main" val="229896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68C18-1BF1-F447-95ED-60EAAE35426E}" type="slidenum">
              <a:rPr lang="en-US" smtClean="0"/>
              <a:t>19</a:t>
            </a:fld>
            <a:endParaRPr lang="en-US"/>
          </a:p>
        </p:txBody>
      </p:sp>
    </p:spTree>
    <p:extLst>
      <p:ext uri="{BB962C8B-B14F-4D97-AF65-F5344CB8AC3E}">
        <p14:creationId xmlns:p14="http://schemas.microsoft.com/office/powerpoint/2010/main" val="2795517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775" y="1451271"/>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589" y="131031"/>
            <a:ext cx="1935479" cy="1736555"/>
          </a:xfrm>
          <a:prstGeom prst="rect">
            <a:avLst/>
          </a:prstGeom>
        </p:spPr>
      </p:pic>
      <p:sp>
        <p:nvSpPr>
          <p:cNvPr id="7" name="Rectangle 6"/>
          <p:cNvSpPr/>
          <p:nvPr userDrawn="1"/>
        </p:nvSpPr>
        <p:spPr>
          <a:xfrm>
            <a:off x="3073114" y="6199352"/>
            <a:ext cx="5676755" cy="523220"/>
          </a:xfrm>
          <a:prstGeom prst="rect">
            <a:avLst/>
          </a:prstGeom>
          <a:noFill/>
        </p:spPr>
        <p:txBody>
          <a:bodyPr wrap="square" lIns="91440" tIns="45720" rIns="91440" bIns="45720">
            <a:spAutoFit/>
          </a:bodyPr>
          <a:lstStyle/>
          <a:p>
            <a:pPr algn="ctr"/>
            <a:r>
              <a:rPr lang="en-US" sz="2800" dirty="0">
                <a:ln w="0"/>
                <a:solidFill>
                  <a:srgbClr val="FFFF00"/>
                </a:solidFill>
                <a:effectLst>
                  <a:outerShdw blurRad="38100" dist="19050" dir="2700000" algn="tl" rotWithShape="0">
                    <a:schemeClr val="dk1">
                      <a:alpha val="40000"/>
                    </a:schemeClr>
                  </a:outerShdw>
                </a:effectLst>
                <a:latin typeface="Brush Script MT" panose="03060802040406070304" pitchFamily="66" charset="0"/>
              </a:rPr>
              <a:t>Identify Friends - </a:t>
            </a:r>
            <a:r>
              <a:rPr lang="en-US" sz="2800" b="0" cap="none" spc="0" dirty="0">
                <a:ln w="0"/>
                <a:solidFill>
                  <a:srgbClr val="FFFF00"/>
                </a:solidFill>
                <a:effectLst>
                  <a:outerShdw blurRad="38100" dist="19050" dir="2700000" algn="tl" rotWithShape="0">
                    <a:schemeClr val="dk1">
                      <a:alpha val="40000"/>
                    </a:schemeClr>
                  </a:outerShdw>
                </a:effectLst>
                <a:latin typeface="Brush Script MT" panose="03060802040406070304" pitchFamily="66" charset="0"/>
              </a:rPr>
              <a:t>Prevent Fratricide</a:t>
            </a:r>
          </a:p>
        </p:txBody>
      </p:sp>
      <p:sp>
        <p:nvSpPr>
          <p:cNvPr id="5" name="TextBox 4"/>
          <p:cNvSpPr txBox="1"/>
          <p:nvPr userDrawn="1"/>
        </p:nvSpPr>
        <p:spPr>
          <a:xfrm>
            <a:off x="101600" y="131031"/>
            <a:ext cx="1209964" cy="276999"/>
          </a:xfrm>
          <a:prstGeom prst="rect">
            <a:avLst/>
          </a:prstGeom>
          <a:noFill/>
        </p:spPr>
        <p:txBody>
          <a:bodyPr wrap="square" rtlCol="0">
            <a:spAutoFit/>
          </a:bodyPr>
          <a:lstStyle/>
          <a:p>
            <a:r>
              <a:rPr lang="en-US" sz="1200" dirty="0"/>
              <a:t>UNCLASSIFIED</a:t>
            </a:r>
          </a:p>
        </p:txBody>
      </p:sp>
      <p:sp>
        <p:nvSpPr>
          <p:cNvPr id="10" name="TextBox 9"/>
          <p:cNvSpPr txBox="1"/>
          <p:nvPr userDrawn="1"/>
        </p:nvSpPr>
        <p:spPr>
          <a:xfrm>
            <a:off x="10894291" y="6460962"/>
            <a:ext cx="1209964" cy="276999"/>
          </a:xfrm>
          <a:prstGeom prst="rect">
            <a:avLst/>
          </a:prstGeom>
          <a:noFill/>
        </p:spPr>
        <p:txBody>
          <a:bodyPr wrap="square" rtlCol="0">
            <a:spAutoFit/>
          </a:bodyPr>
          <a:lstStyle/>
          <a:p>
            <a:r>
              <a:rPr lang="en-US" sz="1200" dirty="0"/>
              <a:t>UNCLASSIFIED</a:t>
            </a: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9099" t="14950" r="12082" b="21212"/>
          <a:stretch/>
        </p:blipFill>
        <p:spPr>
          <a:xfrm>
            <a:off x="220267" y="2038667"/>
            <a:ext cx="4845001" cy="3103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userDrawn="1"/>
        </p:nvSpPr>
        <p:spPr>
          <a:xfrm>
            <a:off x="354359" y="1669335"/>
            <a:ext cx="4412610" cy="369332"/>
          </a:xfrm>
          <a:prstGeom prst="rect">
            <a:avLst/>
          </a:prstGeom>
          <a:noFill/>
        </p:spPr>
        <p:txBody>
          <a:bodyPr wrap="square" rtlCol="0">
            <a:spAutoFit/>
          </a:bodyPr>
          <a:lstStyle/>
          <a:p>
            <a:pPr algn="ctr"/>
            <a:r>
              <a:rPr lang="en-US" dirty="0"/>
              <a:t>IDENTIFICATION FRIEND</a:t>
            </a:r>
            <a:r>
              <a:rPr lang="en-US" baseline="0" dirty="0"/>
              <a:t> OR FOE</a:t>
            </a:r>
            <a:endParaRPr lang="en-US" dirty="0"/>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9/11/2023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9/11/2023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9/11/2023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 y="464217"/>
            <a:ext cx="1826646" cy="1638908"/>
          </a:xfrm>
          <a:prstGeom prst="rect">
            <a:avLst/>
          </a:prstGeom>
        </p:spPr>
      </p:pic>
      <p:sp>
        <p:nvSpPr>
          <p:cNvPr id="10" name="TextBox 9"/>
          <p:cNvSpPr txBox="1"/>
          <p:nvPr userDrawn="1"/>
        </p:nvSpPr>
        <p:spPr>
          <a:xfrm>
            <a:off x="101600" y="131031"/>
            <a:ext cx="1209964" cy="276999"/>
          </a:xfrm>
          <a:prstGeom prst="rect">
            <a:avLst/>
          </a:prstGeom>
          <a:noFill/>
        </p:spPr>
        <p:txBody>
          <a:bodyPr wrap="square" rtlCol="0">
            <a:spAutoFit/>
          </a:bodyPr>
          <a:lstStyle/>
          <a:p>
            <a:r>
              <a:rPr lang="en-US" sz="1200" dirty="0">
                <a:solidFill>
                  <a:schemeClr val="bg1"/>
                </a:solidFill>
              </a:rPr>
              <a:t>UNCLASSIFIED</a:t>
            </a:r>
          </a:p>
        </p:txBody>
      </p:sp>
      <p:sp>
        <p:nvSpPr>
          <p:cNvPr id="12" name="TextBox 11"/>
          <p:cNvSpPr txBox="1"/>
          <p:nvPr userDrawn="1"/>
        </p:nvSpPr>
        <p:spPr>
          <a:xfrm>
            <a:off x="10982035" y="6553449"/>
            <a:ext cx="1209964" cy="276999"/>
          </a:xfrm>
          <a:prstGeom prst="rect">
            <a:avLst/>
          </a:prstGeom>
          <a:noFill/>
        </p:spPr>
        <p:txBody>
          <a:bodyPr wrap="square" rtlCol="0">
            <a:spAutoFit/>
          </a:bodyPr>
          <a:lstStyle/>
          <a:p>
            <a:r>
              <a:rPr lang="en-US" sz="1200" dirty="0">
                <a:solidFill>
                  <a:schemeClr val="tx1"/>
                </a:solidFill>
              </a:rPr>
              <a:t>UNCLASSIFIED</a:t>
            </a:r>
          </a:p>
        </p:txBody>
      </p:sp>
      <p:sp>
        <p:nvSpPr>
          <p:cNvPr id="13" name="Rectangle 12"/>
          <p:cNvSpPr/>
          <p:nvPr userDrawn="1"/>
        </p:nvSpPr>
        <p:spPr>
          <a:xfrm>
            <a:off x="5181600" y="6334780"/>
            <a:ext cx="567675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Identify Friends - </a:t>
            </a:r>
            <a:r>
              <a:rPr lang="en-US" sz="2800" b="0" cap="none" spc="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Prevent Fratricide</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9/11/2023</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9/11/2023</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9/11/2023</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59164" y="4447841"/>
            <a:ext cx="3814856" cy="365125"/>
          </a:xfrm>
        </p:spPr>
        <p:txBody>
          <a:bodyPr/>
          <a:lstStyle/>
          <a:p>
            <a:fld id="{46974EA9-4639-9B48-9E98-70455404EF00}" type="datetime1">
              <a:rPr lang="en-US" noProof="0" smtClean="0"/>
              <a:t>9/11/2023</a:t>
            </a:fld>
            <a:endParaRPr lang="en-US" noProof="0"/>
          </a:p>
        </p:txBody>
      </p:sp>
      <p:sp>
        <p:nvSpPr>
          <p:cNvPr id="3" name="Footer Placeholder 2"/>
          <p:cNvSpPr>
            <a:spLocks noGrp="1"/>
          </p:cNvSpPr>
          <p:nvPr>
            <p:ph type="ftr" sz="quarter" idx="11"/>
          </p:nvPr>
        </p:nvSpPr>
        <p:spPr>
          <a:xfrm>
            <a:off x="1093003" y="5141422"/>
            <a:ext cx="3814856" cy="365125"/>
          </a:xfrm>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80" y="443345"/>
            <a:ext cx="1660937" cy="1490230"/>
          </a:xfrm>
          <a:prstGeom prst="rect">
            <a:avLst/>
          </a:prstGeom>
        </p:spPr>
      </p:pic>
      <p:sp>
        <p:nvSpPr>
          <p:cNvPr id="6" name="Rectangle 5"/>
          <p:cNvSpPr/>
          <p:nvPr userDrawn="1"/>
        </p:nvSpPr>
        <p:spPr>
          <a:xfrm>
            <a:off x="3440784" y="6248600"/>
            <a:ext cx="567675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Identify Friends - </a:t>
            </a:r>
            <a:r>
              <a:rPr lang="en-US" sz="2800" b="0" cap="none" spc="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Prevent Fratricide</a:t>
            </a:r>
          </a:p>
        </p:txBody>
      </p:sp>
      <p:sp>
        <p:nvSpPr>
          <p:cNvPr id="7" name="TextBox 6"/>
          <p:cNvSpPr txBox="1"/>
          <p:nvPr userDrawn="1"/>
        </p:nvSpPr>
        <p:spPr>
          <a:xfrm>
            <a:off x="10982035" y="6553449"/>
            <a:ext cx="1209964" cy="276999"/>
          </a:xfrm>
          <a:prstGeom prst="rect">
            <a:avLst/>
          </a:prstGeom>
          <a:noFill/>
        </p:spPr>
        <p:txBody>
          <a:bodyPr wrap="square" rtlCol="0">
            <a:spAutoFit/>
          </a:bodyPr>
          <a:lstStyle/>
          <a:p>
            <a:r>
              <a:rPr lang="en-US" sz="1200" dirty="0">
                <a:solidFill>
                  <a:schemeClr val="tx1"/>
                </a:solidFill>
              </a:rPr>
              <a:t>UNCLASSIFIED</a:t>
            </a:r>
          </a:p>
        </p:txBody>
      </p:sp>
      <p:sp>
        <p:nvSpPr>
          <p:cNvPr id="8" name="TextBox 7"/>
          <p:cNvSpPr txBox="1"/>
          <p:nvPr userDrawn="1"/>
        </p:nvSpPr>
        <p:spPr>
          <a:xfrm>
            <a:off x="225486" y="114889"/>
            <a:ext cx="1209964" cy="276999"/>
          </a:xfrm>
          <a:prstGeom prst="rect">
            <a:avLst/>
          </a:prstGeom>
          <a:noFill/>
        </p:spPr>
        <p:txBody>
          <a:bodyPr wrap="square" rtlCol="0">
            <a:spAutoFit/>
          </a:bodyPr>
          <a:lstStyle/>
          <a:p>
            <a:r>
              <a:rPr lang="en-US" sz="1200" dirty="0">
                <a:solidFill>
                  <a:schemeClr val="tx1"/>
                </a:solidFill>
              </a:rPr>
              <a:t>UNCLASSIFIED</a:t>
            </a:r>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noProof="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4" name="Date Placeholder 3"/>
          <p:cNvSpPr>
            <a:spLocks noGrp="1"/>
          </p:cNvSpPr>
          <p:nvPr>
            <p:ph type="dt" sz="half" idx="10"/>
          </p:nvPr>
        </p:nvSpPr>
        <p:spPr/>
        <p:txBody>
          <a:bodyPr/>
          <a:lstStyle>
            <a:lvl1pPr algn="l">
              <a:defRPr/>
            </a:lvl1pPr>
          </a:lstStyle>
          <a:p>
            <a:fld id="{74929172-4BF7-429F-BA25-7E9D1A4215EE}" type="datetimeFigureOut">
              <a:rPr lang="en-US" noProof="0" smtClean="0"/>
              <a:t>9/11/2023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7966EA62-41C5-4F9A-A915-5B0BC739C923}" type="slidenum">
              <a:rPr lang="en-US" noProof="0" smtClean="0"/>
              <a:t>‹#›</a:t>
            </a:fld>
            <a:endParaRPr lang="en-US" noProof="0"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317533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929172-4BF7-429F-BA25-7E9D1A4215EE}"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6EA62-41C5-4F9A-A915-5B0BC739C923}" type="slidenum">
              <a:rPr lang="en-US" smtClean="0"/>
              <a:t>‹#›</a:t>
            </a:fld>
            <a:endParaRPr lang="en-US" dirty="0"/>
          </a:p>
        </p:txBody>
      </p:sp>
      <p:sp>
        <p:nvSpPr>
          <p:cNvPr id="7" name="Rectangle 6"/>
          <p:cNvSpPr/>
          <p:nvPr userDrawn="1"/>
        </p:nvSpPr>
        <p:spPr>
          <a:xfrm>
            <a:off x="3472872" y="6309360"/>
            <a:ext cx="567675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prstClr val="black">
                      <a:alpha val="40000"/>
                    </a:prstClr>
                  </a:outerShdw>
                </a:effectLst>
                <a:latin typeface="Brush Script MT" panose="03060802040406070304" pitchFamily="66" charset="0"/>
              </a:rPr>
              <a:t>Identify Friends - Prevent Fratricide</a:t>
            </a:r>
          </a:p>
        </p:txBody>
      </p:sp>
    </p:spTree>
    <p:extLst>
      <p:ext uri="{BB962C8B-B14F-4D97-AF65-F5344CB8AC3E}">
        <p14:creationId xmlns:p14="http://schemas.microsoft.com/office/powerpoint/2010/main" val="90197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29172-4BF7-429F-BA25-7E9D1A4215EE}"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6EA62-41C5-4F9A-A915-5B0BC739C923}" type="slidenum">
              <a:rPr lang="en-US" smtClean="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229585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9/11/2023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noProof="0"/>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74929172-4BF7-429F-BA25-7E9D1A4215EE}" type="datetimeFigureOut">
              <a:rPr lang="en-US" noProof="0" smtClean="0"/>
              <a:t>9/11/2023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2132634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929172-4BF7-429F-BA25-7E9D1A4215EE}" type="datetimeFigureOut">
              <a:rPr lang="en-US" smtClean="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66EA62-41C5-4F9A-A915-5B0BC739C923}" type="slidenum">
              <a:rPr lang="en-US" smtClean="0"/>
              <a:t>‹#›</a:t>
            </a:fld>
            <a:endParaRPr lang="en-US" dirty="0"/>
          </a:p>
        </p:txBody>
      </p:sp>
    </p:spTree>
    <p:extLst>
      <p:ext uri="{BB962C8B-B14F-4D97-AF65-F5344CB8AC3E}">
        <p14:creationId xmlns:p14="http://schemas.microsoft.com/office/powerpoint/2010/main" val="164471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929172-4BF7-429F-BA25-7E9D1A4215EE}" type="datetimeFigureOut">
              <a:rPr lang="en-US" smtClean="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66EA62-41C5-4F9A-A915-5B0BC739C923}" type="slidenum">
              <a:rPr lang="en-US" smtClean="0"/>
              <a:t>‹#›</a:t>
            </a:fld>
            <a:endParaRPr lang="en-US" dirty="0"/>
          </a:p>
        </p:txBody>
      </p:sp>
    </p:spTree>
    <p:extLst>
      <p:ext uri="{BB962C8B-B14F-4D97-AF65-F5344CB8AC3E}">
        <p14:creationId xmlns:p14="http://schemas.microsoft.com/office/powerpoint/2010/main" val="3799846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29172-4BF7-429F-BA25-7E9D1A4215EE}" type="datetimeFigureOut">
              <a:rPr lang="en-US" smtClean="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66EA62-41C5-4F9A-A915-5B0BC739C923}" type="slidenum">
              <a:rPr lang="en-US" smtClean="0"/>
              <a:t>‹#›</a:t>
            </a:fld>
            <a:endParaRPr lang="en-US" dirty="0"/>
          </a:p>
        </p:txBody>
      </p:sp>
    </p:spTree>
    <p:extLst>
      <p:ext uri="{BB962C8B-B14F-4D97-AF65-F5344CB8AC3E}">
        <p14:creationId xmlns:p14="http://schemas.microsoft.com/office/powerpoint/2010/main" val="148137260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929172-4BF7-429F-BA25-7E9D1A4215EE}"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66EA62-41C5-4F9A-A915-5B0BC739C923}" type="slidenum">
              <a:rPr lang="en-US" smtClean="0"/>
              <a:t>‹#›</a:t>
            </a:fld>
            <a:endParaRPr lang="en-US" dirty="0"/>
          </a:p>
        </p:txBody>
      </p:sp>
    </p:spTree>
    <p:extLst>
      <p:ext uri="{BB962C8B-B14F-4D97-AF65-F5344CB8AC3E}">
        <p14:creationId xmlns:p14="http://schemas.microsoft.com/office/powerpoint/2010/main" val="47954089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929172-4BF7-429F-BA25-7E9D1A4215EE}"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66EA62-41C5-4F9A-A915-5B0BC739C92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89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929172-4BF7-429F-BA25-7E9D1A4215EE}"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6EA62-41C5-4F9A-A915-5B0BC739C923}" type="slidenum">
              <a:rPr lang="en-US" smtClean="0"/>
              <a:t>‹#›</a:t>
            </a:fld>
            <a:endParaRPr lang="en-US" dirty="0"/>
          </a:p>
        </p:txBody>
      </p:sp>
    </p:spTree>
    <p:extLst>
      <p:ext uri="{BB962C8B-B14F-4D97-AF65-F5344CB8AC3E}">
        <p14:creationId xmlns:p14="http://schemas.microsoft.com/office/powerpoint/2010/main" val="4109340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929172-4BF7-429F-BA25-7E9D1A4215EE}"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6EA62-41C5-4F9A-A915-5B0BC739C923}"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75910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p:cNvSpPr>
            <a:spLocks noGrp="1"/>
          </p:cNvSpPr>
          <p:nvPr>
            <p:ph type="ctrTitle"/>
          </p:nvPr>
        </p:nvSpPr>
        <p:spPr>
          <a:xfrm>
            <a:off x="5564775" y="1451271"/>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589" y="131031"/>
            <a:ext cx="1935479" cy="1736555"/>
          </a:xfrm>
          <a:prstGeom prst="rect">
            <a:avLst/>
          </a:prstGeom>
        </p:spPr>
      </p:pic>
      <p:sp>
        <p:nvSpPr>
          <p:cNvPr id="7" name="Rectangle 6"/>
          <p:cNvSpPr/>
          <p:nvPr userDrawn="1"/>
        </p:nvSpPr>
        <p:spPr>
          <a:xfrm>
            <a:off x="3073114" y="6199352"/>
            <a:ext cx="5676755" cy="523220"/>
          </a:xfrm>
          <a:prstGeom prst="rect">
            <a:avLst/>
          </a:prstGeom>
          <a:noFill/>
        </p:spPr>
        <p:txBody>
          <a:bodyPr wrap="square" lIns="91440" tIns="45720" rIns="91440" bIns="45720">
            <a:spAutoFit/>
          </a:bodyPr>
          <a:lstStyle/>
          <a:p>
            <a:pPr algn="ctr"/>
            <a:r>
              <a:rPr lang="en-US" sz="2800" dirty="0">
                <a:ln w="0"/>
                <a:solidFill>
                  <a:srgbClr val="FFFF00"/>
                </a:solidFill>
                <a:effectLst>
                  <a:outerShdw blurRad="38100" dist="19050" dir="2700000" algn="tl" rotWithShape="0">
                    <a:schemeClr val="dk1">
                      <a:alpha val="40000"/>
                    </a:schemeClr>
                  </a:outerShdw>
                </a:effectLst>
                <a:latin typeface="Brush Script MT" panose="03060802040406070304" pitchFamily="66" charset="0"/>
              </a:rPr>
              <a:t>Identify Friends - </a:t>
            </a:r>
            <a:r>
              <a:rPr lang="en-US" sz="2800" b="0" cap="none" spc="0" dirty="0">
                <a:ln w="0"/>
                <a:solidFill>
                  <a:srgbClr val="FFFF00"/>
                </a:solidFill>
                <a:effectLst>
                  <a:outerShdw blurRad="38100" dist="19050" dir="2700000" algn="tl" rotWithShape="0">
                    <a:schemeClr val="dk1">
                      <a:alpha val="40000"/>
                    </a:schemeClr>
                  </a:outerShdw>
                </a:effectLst>
                <a:latin typeface="Brush Script MT" panose="03060802040406070304" pitchFamily="66" charset="0"/>
              </a:rPr>
              <a:t>Prevent Fratricide</a:t>
            </a:r>
          </a:p>
        </p:txBody>
      </p:sp>
      <p:sp>
        <p:nvSpPr>
          <p:cNvPr id="5" name="TextBox 4"/>
          <p:cNvSpPr txBox="1"/>
          <p:nvPr userDrawn="1"/>
        </p:nvSpPr>
        <p:spPr>
          <a:xfrm>
            <a:off x="101600" y="131031"/>
            <a:ext cx="1209964" cy="276999"/>
          </a:xfrm>
          <a:prstGeom prst="rect">
            <a:avLst/>
          </a:prstGeom>
          <a:noFill/>
        </p:spPr>
        <p:txBody>
          <a:bodyPr wrap="square" rtlCol="0">
            <a:spAutoFit/>
          </a:bodyPr>
          <a:lstStyle/>
          <a:p>
            <a:r>
              <a:rPr lang="en-US" sz="1200" dirty="0"/>
              <a:t>UNCLASSIFIED</a:t>
            </a:r>
          </a:p>
        </p:txBody>
      </p:sp>
      <p:sp>
        <p:nvSpPr>
          <p:cNvPr id="10" name="TextBox 9"/>
          <p:cNvSpPr txBox="1"/>
          <p:nvPr userDrawn="1"/>
        </p:nvSpPr>
        <p:spPr>
          <a:xfrm>
            <a:off x="10894291" y="6460962"/>
            <a:ext cx="1209964" cy="276999"/>
          </a:xfrm>
          <a:prstGeom prst="rect">
            <a:avLst/>
          </a:prstGeom>
          <a:noFill/>
        </p:spPr>
        <p:txBody>
          <a:bodyPr wrap="square" rtlCol="0">
            <a:spAutoFit/>
          </a:bodyPr>
          <a:lstStyle/>
          <a:p>
            <a:r>
              <a:rPr lang="en-US" sz="1200" dirty="0"/>
              <a:t>UNCLASSIFIED</a:t>
            </a: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9099" t="14950" r="12082" b="21212"/>
          <a:stretch/>
        </p:blipFill>
        <p:spPr>
          <a:xfrm>
            <a:off x="247976" y="2013524"/>
            <a:ext cx="4845001" cy="3103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userDrawn="1"/>
        </p:nvSpPr>
        <p:spPr>
          <a:xfrm>
            <a:off x="354359" y="1669335"/>
            <a:ext cx="4412610" cy="369332"/>
          </a:xfrm>
          <a:prstGeom prst="rect">
            <a:avLst/>
          </a:prstGeom>
          <a:noFill/>
        </p:spPr>
        <p:txBody>
          <a:bodyPr wrap="square" rtlCol="0">
            <a:spAutoFit/>
          </a:bodyPr>
          <a:lstStyle/>
          <a:p>
            <a:pPr algn="ctr"/>
            <a:r>
              <a:rPr lang="en-US" dirty="0"/>
              <a:t>IDENTIFICATION FRIEND</a:t>
            </a:r>
            <a:r>
              <a:rPr lang="en-US" baseline="0" dirty="0"/>
              <a:t> OR FOE</a:t>
            </a:r>
            <a:endParaRPr lang="en-US" dirty="0"/>
          </a:p>
        </p:txBody>
      </p:sp>
    </p:spTree>
    <p:extLst>
      <p:ext uri="{BB962C8B-B14F-4D97-AF65-F5344CB8AC3E}">
        <p14:creationId xmlns:p14="http://schemas.microsoft.com/office/powerpoint/2010/main" val="926642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a:xfrm>
            <a:off x="5181601" y="559678"/>
            <a:ext cx="6248398" cy="565515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9/11/2023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50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9/11/2023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9/11/2023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3638452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9/11/2023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980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9/11/2023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50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Image / Icon Bullet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9/11/2023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a:xfrm>
            <a:off x="10777248" y="5747497"/>
            <a:ext cx="407988" cy="365125"/>
          </a:xfrm>
          <a:prstGeom prst="rect">
            <a:avLst/>
          </a:prstGeom>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3411647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9/11/2023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a:xfrm>
            <a:off x="10777248" y="5747497"/>
            <a:ext cx="407988" cy="365125"/>
          </a:xfrm>
          <a:prstGeom prst="rect">
            <a:avLst/>
          </a:prstGeom>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674421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3002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9/11/2023</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408030"/>
            <a:ext cx="1638903" cy="1470460"/>
          </a:xfrm>
          <a:prstGeom prst="rect">
            <a:avLst/>
          </a:prstGeom>
        </p:spPr>
      </p:pic>
      <p:sp>
        <p:nvSpPr>
          <p:cNvPr id="11" name="Rectangle 10"/>
          <p:cNvSpPr/>
          <p:nvPr userDrawn="1"/>
        </p:nvSpPr>
        <p:spPr>
          <a:xfrm>
            <a:off x="2838222" y="6199352"/>
            <a:ext cx="567675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Identify Friends - </a:t>
            </a:r>
            <a:r>
              <a:rPr lang="en-US" sz="2800" b="0" cap="none" spc="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Prevent Fratricide</a:t>
            </a:r>
          </a:p>
        </p:txBody>
      </p:sp>
      <p:sp>
        <p:nvSpPr>
          <p:cNvPr id="12" name="TextBox 11"/>
          <p:cNvSpPr txBox="1"/>
          <p:nvPr userDrawn="1"/>
        </p:nvSpPr>
        <p:spPr>
          <a:xfrm>
            <a:off x="267855" y="121795"/>
            <a:ext cx="1209964" cy="276999"/>
          </a:xfrm>
          <a:prstGeom prst="rect">
            <a:avLst/>
          </a:prstGeom>
          <a:noFill/>
        </p:spPr>
        <p:txBody>
          <a:bodyPr wrap="square" rtlCol="0">
            <a:spAutoFit/>
          </a:bodyPr>
          <a:lstStyle/>
          <a:p>
            <a:r>
              <a:rPr lang="en-US" sz="1200" dirty="0"/>
              <a:t>UNCLASSIFIED</a:t>
            </a:r>
          </a:p>
        </p:txBody>
      </p:sp>
      <p:sp>
        <p:nvSpPr>
          <p:cNvPr id="13" name="TextBox 12"/>
          <p:cNvSpPr txBox="1"/>
          <p:nvPr userDrawn="1"/>
        </p:nvSpPr>
        <p:spPr>
          <a:xfrm>
            <a:off x="10882851" y="6541064"/>
            <a:ext cx="1209964" cy="276999"/>
          </a:xfrm>
          <a:prstGeom prst="rect">
            <a:avLst/>
          </a:prstGeom>
          <a:noFill/>
        </p:spPr>
        <p:txBody>
          <a:bodyPr wrap="square" rtlCol="0">
            <a:spAutoFit/>
          </a:bodyPr>
          <a:lstStyle/>
          <a:p>
            <a:r>
              <a:rPr lang="en-US" sz="1200" dirty="0"/>
              <a:t>UNCLASSIFIED</a:t>
            </a:r>
          </a:p>
        </p:txBody>
      </p:sp>
    </p:spTree>
    <p:extLst>
      <p:ext uri="{BB962C8B-B14F-4D97-AF65-F5344CB8AC3E}">
        <p14:creationId xmlns:p14="http://schemas.microsoft.com/office/powerpoint/2010/main" val="3945422092"/>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9/11/2023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19781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9/11/2023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29598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9/11/2023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82445"/>
            <a:ext cx="6172200" cy="561728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4774" y="194547"/>
            <a:ext cx="1826646" cy="1638908"/>
          </a:xfrm>
          <a:prstGeom prst="rect">
            <a:avLst/>
          </a:prstGeom>
        </p:spPr>
      </p:pic>
      <p:sp>
        <p:nvSpPr>
          <p:cNvPr id="10" name="TextBox 9"/>
          <p:cNvSpPr txBox="1"/>
          <p:nvPr userDrawn="1"/>
        </p:nvSpPr>
        <p:spPr>
          <a:xfrm>
            <a:off x="101600" y="131031"/>
            <a:ext cx="1209964" cy="276999"/>
          </a:xfrm>
          <a:prstGeom prst="rect">
            <a:avLst/>
          </a:prstGeom>
          <a:noFill/>
        </p:spPr>
        <p:txBody>
          <a:bodyPr wrap="square" rtlCol="0">
            <a:spAutoFit/>
          </a:bodyPr>
          <a:lstStyle/>
          <a:p>
            <a:r>
              <a:rPr lang="en-US" sz="1200" dirty="0">
                <a:solidFill>
                  <a:schemeClr val="bg1"/>
                </a:solidFill>
              </a:rPr>
              <a:t>UNCLASSIFIED</a:t>
            </a:r>
          </a:p>
        </p:txBody>
      </p:sp>
      <p:sp>
        <p:nvSpPr>
          <p:cNvPr id="12" name="TextBox 11"/>
          <p:cNvSpPr txBox="1"/>
          <p:nvPr userDrawn="1"/>
        </p:nvSpPr>
        <p:spPr>
          <a:xfrm>
            <a:off x="10982035" y="6553449"/>
            <a:ext cx="1209964" cy="276999"/>
          </a:xfrm>
          <a:prstGeom prst="rect">
            <a:avLst/>
          </a:prstGeom>
          <a:noFill/>
        </p:spPr>
        <p:txBody>
          <a:bodyPr wrap="square" rtlCol="0">
            <a:spAutoFit/>
          </a:bodyPr>
          <a:lstStyle/>
          <a:p>
            <a:r>
              <a:rPr lang="en-US" sz="1200" dirty="0">
                <a:solidFill>
                  <a:schemeClr val="tx1"/>
                </a:solidFill>
              </a:rPr>
              <a:t>UNCLASSIFIED</a:t>
            </a:r>
          </a:p>
        </p:txBody>
      </p:sp>
      <p:sp>
        <p:nvSpPr>
          <p:cNvPr id="13" name="Rectangle 12"/>
          <p:cNvSpPr/>
          <p:nvPr userDrawn="1"/>
        </p:nvSpPr>
        <p:spPr>
          <a:xfrm>
            <a:off x="5181600" y="6334780"/>
            <a:ext cx="567675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Identify Friends - </a:t>
            </a:r>
            <a:r>
              <a:rPr lang="en-US" sz="2800" b="0" cap="none" spc="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Prevent Fratricide</a:t>
            </a:r>
          </a:p>
        </p:txBody>
      </p:sp>
    </p:spTree>
    <p:extLst>
      <p:ext uri="{BB962C8B-B14F-4D97-AF65-F5344CB8AC3E}">
        <p14:creationId xmlns:p14="http://schemas.microsoft.com/office/powerpoint/2010/main" val="194682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9/11/2023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9/11/2023</a:t>
            </a:fld>
            <a:endParaRPr lang="en-US" noProof="0"/>
          </a:p>
        </p:txBody>
      </p:sp>
      <p:sp>
        <p:nvSpPr>
          <p:cNvPr id="6" name="Footer Placeholder 5"/>
          <p:cNvSpPr>
            <a:spLocks noGrp="1"/>
          </p:cNvSpPr>
          <p:nvPr>
            <p:ph type="ftr" sz="quarter" idx="11"/>
          </p:nvPr>
        </p:nvSpPr>
        <p:spPr/>
        <p:txBody>
          <a:bodyPr/>
          <a:lstStyle/>
          <a:p>
            <a:endParaRPr lang="en-US" noProof="0"/>
          </a:p>
        </p:txBody>
      </p:sp>
    </p:spTree>
    <p:extLst>
      <p:ext uri="{BB962C8B-B14F-4D97-AF65-F5344CB8AC3E}">
        <p14:creationId xmlns:p14="http://schemas.microsoft.com/office/powerpoint/2010/main" val="2463925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9/11/2023</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a:xfrm>
            <a:off x="10777248" y="5747497"/>
            <a:ext cx="407988" cy="365125"/>
          </a:xfrm>
          <a:prstGeom prst="rect">
            <a:avLst/>
          </a:prstGeom>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1189387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9/11/2023</a:t>
            </a:fld>
            <a:endParaRPr lang="en-US" noProof="0"/>
          </a:p>
        </p:txBody>
      </p:sp>
      <p:sp>
        <p:nvSpPr>
          <p:cNvPr id="4" name="Footer Placeholder 3"/>
          <p:cNvSpPr>
            <a:spLocks noGrp="1"/>
          </p:cNvSpPr>
          <p:nvPr>
            <p:ph type="ftr" sz="quarter" idx="11"/>
          </p:nvPr>
        </p:nvSpPr>
        <p:spPr/>
        <p:txBody>
          <a:bodyPr/>
          <a:lstStyle/>
          <a:p>
            <a:endParaRPr lang="en-US" noProof="0"/>
          </a:p>
        </p:txBody>
      </p:sp>
    </p:spTree>
    <p:extLst>
      <p:ext uri="{BB962C8B-B14F-4D97-AF65-F5344CB8AC3E}">
        <p14:creationId xmlns:p14="http://schemas.microsoft.com/office/powerpoint/2010/main" val="1298094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59164" y="4447841"/>
            <a:ext cx="3814856" cy="365125"/>
          </a:xfrm>
        </p:spPr>
        <p:txBody>
          <a:bodyPr/>
          <a:lstStyle/>
          <a:p>
            <a:fld id="{46974EA9-4639-9B48-9E98-70455404EF00}" type="datetime1">
              <a:rPr lang="en-US" noProof="0" smtClean="0"/>
              <a:t>9/11/2023</a:t>
            </a:fld>
            <a:endParaRPr lang="en-US" noProof="0"/>
          </a:p>
        </p:txBody>
      </p:sp>
      <p:sp>
        <p:nvSpPr>
          <p:cNvPr id="3" name="Footer Placeholder 2"/>
          <p:cNvSpPr>
            <a:spLocks noGrp="1"/>
          </p:cNvSpPr>
          <p:nvPr>
            <p:ph type="ftr" sz="quarter" idx="11"/>
          </p:nvPr>
        </p:nvSpPr>
        <p:spPr>
          <a:xfrm>
            <a:off x="1093003" y="5141422"/>
            <a:ext cx="3814856" cy="365125"/>
          </a:xfrm>
        </p:spPr>
        <p:txBody>
          <a:bodyPr/>
          <a:lstStyle/>
          <a:p>
            <a:endParaRPr lang="en-US" noProof="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80" y="443345"/>
            <a:ext cx="1660937" cy="1490230"/>
          </a:xfrm>
          <a:prstGeom prst="rect">
            <a:avLst/>
          </a:prstGeom>
        </p:spPr>
      </p:pic>
      <p:sp>
        <p:nvSpPr>
          <p:cNvPr id="6" name="Rectangle 5"/>
          <p:cNvSpPr/>
          <p:nvPr userDrawn="1"/>
        </p:nvSpPr>
        <p:spPr>
          <a:xfrm>
            <a:off x="3440784" y="6248600"/>
            <a:ext cx="567675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Identify Friends - </a:t>
            </a:r>
            <a:r>
              <a:rPr lang="en-US" sz="2800" b="0" cap="none" spc="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Prevent Fratricide</a:t>
            </a:r>
          </a:p>
        </p:txBody>
      </p:sp>
      <p:sp>
        <p:nvSpPr>
          <p:cNvPr id="7" name="TextBox 6"/>
          <p:cNvSpPr txBox="1"/>
          <p:nvPr userDrawn="1"/>
        </p:nvSpPr>
        <p:spPr>
          <a:xfrm>
            <a:off x="10982035" y="6553449"/>
            <a:ext cx="1209964" cy="276999"/>
          </a:xfrm>
          <a:prstGeom prst="rect">
            <a:avLst/>
          </a:prstGeom>
          <a:noFill/>
        </p:spPr>
        <p:txBody>
          <a:bodyPr wrap="square" rtlCol="0">
            <a:spAutoFit/>
          </a:bodyPr>
          <a:lstStyle/>
          <a:p>
            <a:r>
              <a:rPr lang="en-US" sz="1200" dirty="0">
                <a:solidFill>
                  <a:schemeClr val="tx1"/>
                </a:solidFill>
              </a:rPr>
              <a:t>UNCLASSIFIED</a:t>
            </a:r>
          </a:p>
        </p:txBody>
      </p:sp>
      <p:sp>
        <p:nvSpPr>
          <p:cNvPr id="8" name="TextBox 7"/>
          <p:cNvSpPr txBox="1"/>
          <p:nvPr userDrawn="1"/>
        </p:nvSpPr>
        <p:spPr>
          <a:xfrm>
            <a:off x="225486" y="114889"/>
            <a:ext cx="1209964" cy="276999"/>
          </a:xfrm>
          <a:prstGeom prst="rect">
            <a:avLst/>
          </a:prstGeom>
          <a:noFill/>
        </p:spPr>
        <p:txBody>
          <a:bodyPr wrap="square" rtlCol="0">
            <a:spAutoFit/>
          </a:bodyPr>
          <a:lstStyle/>
          <a:p>
            <a:r>
              <a:rPr lang="en-US" sz="1200" dirty="0">
                <a:solidFill>
                  <a:schemeClr val="tx1"/>
                </a:solidFill>
              </a:rPr>
              <a:t>UNCLASSIFIED</a:t>
            </a:r>
          </a:p>
        </p:txBody>
      </p:sp>
    </p:spTree>
    <p:extLst>
      <p:ext uri="{BB962C8B-B14F-4D97-AF65-F5344CB8AC3E}">
        <p14:creationId xmlns:p14="http://schemas.microsoft.com/office/powerpoint/2010/main" val="8870231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9/11/2023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9/11/2023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9/11/2023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9/11/2023</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408030"/>
            <a:ext cx="1638903" cy="1470460"/>
          </a:xfrm>
          <a:prstGeom prst="rect">
            <a:avLst/>
          </a:prstGeom>
        </p:spPr>
      </p:pic>
      <p:sp>
        <p:nvSpPr>
          <p:cNvPr id="11" name="Rectangle 10"/>
          <p:cNvSpPr/>
          <p:nvPr userDrawn="1"/>
        </p:nvSpPr>
        <p:spPr>
          <a:xfrm>
            <a:off x="2838222" y="6199352"/>
            <a:ext cx="5676755" cy="523220"/>
          </a:xfrm>
          <a:prstGeom prst="rect">
            <a:avLst/>
          </a:prstGeom>
          <a:noFill/>
        </p:spPr>
        <p:txBody>
          <a:bodyPr wrap="squar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Identify Friends - </a:t>
            </a:r>
            <a:r>
              <a:rPr lang="en-US" sz="2800" b="0" cap="none" spc="0" dirty="0">
                <a:ln w="0"/>
                <a:solidFill>
                  <a:srgbClr val="FF0000"/>
                </a:solidFill>
                <a:effectLst>
                  <a:outerShdw blurRad="38100" dist="19050" dir="2700000" algn="tl" rotWithShape="0">
                    <a:schemeClr val="dk1">
                      <a:alpha val="40000"/>
                    </a:schemeClr>
                  </a:outerShdw>
                </a:effectLst>
                <a:latin typeface="Brush Script MT" panose="03060802040406070304" pitchFamily="66" charset="0"/>
              </a:rPr>
              <a:t>Prevent Fratricide</a:t>
            </a:r>
          </a:p>
        </p:txBody>
      </p:sp>
      <p:sp>
        <p:nvSpPr>
          <p:cNvPr id="12" name="TextBox 11"/>
          <p:cNvSpPr txBox="1"/>
          <p:nvPr userDrawn="1"/>
        </p:nvSpPr>
        <p:spPr>
          <a:xfrm>
            <a:off x="267855" y="121795"/>
            <a:ext cx="1209964" cy="276999"/>
          </a:xfrm>
          <a:prstGeom prst="rect">
            <a:avLst/>
          </a:prstGeom>
          <a:noFill/>
        </p:spPr>
        <p:txBody>
          <a:bodyPr wrap="square" rtlCol="0">
            <a:spAutoFit/>
          </a:bodyPr>
          <a:lstStyle/>
          <a:p>
            <a:r>
              <a:rPr lang="en-US" sz="1200" dirty="0"/>
              <a:t>UNCLASSIFIED</a:t>
            </a:r>
          </a:p>
        </p:txBody>
      </p:sp>
      <p:sp>
        <p:nvSpPr>
          <p:cNvPr id="13" name="TextBox 12"/>
          <p:cNvSpPr txBox="1"/>
          <p:nvPr userDrawn="1"/>
        </p:nvSpPr>
        <p:spPr>
          <a:xfrm>
            <a:off x="10882851" y="6541064"/>
            <a:ext cx="1209964" cy="276999"/>
          </a:xfrm>
          <a:prstGeom prst="rect">
            <a:avLst/>
          </a:prstGeom>
          <a:noFill/>
        </p:spPr>
        <p:txBody>
          <a:bodyPr wrap="square" rtlCol="0">
            <a:spAutoFit/>
          </a:bodyPr>
          <a:lstStyle/>
          <a:p>
            <a:r>
              <a:rPr lang="en-US" sz="1200" dirty="0"/>
              <a:t>UNCLASSIFIED</a:t>
            </a:r>
          </a:p>
        </p:txBody>
      </p: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9/11/2023</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91110" y="92613"/>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4929172-4BF7-429F-BA25-7E9D1A4215EE}" type="datetimeFigureOut">
              <a:rPr lang="en-US" smtClean="0"/>
              <a:t>9/11/2023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966EA62-41C5-4F9A-A915-5B0BC739C923}" type="slidenum">
              <a:rPr lang="en-US" smtClean="0"/>
              <a:t>‹#›</a:t>
            </a:fld>
            <a:endParaRPr lang="en-US" dirty="0"/>
          </a:p>
        </p:txBody>
      </p:sp>
      <p:sp>
        <p:nvSpPr>
          <p:cNvPr id="9" name="Date Placeholder 1"/>
          <p:cNvSpPr txBox="1">
            <a:spLocks/>
          </p:cNvSpPr>
          <p:nvPr userDrawn="1"/>
        </p:nvSpPr>
        <p:spPr>
          <a:xfrm>
            <a:off x="1159164" y="4447841"/>
            <a:ext cx="3814856" cy="365125"/>
          </a:xfrm>
          <a:prstGeom prst="rect">
            <a:avLst/>
          </a:prstGeom>
        </p:spPr>
        <p:txBody>
          <a:bodyPr vert="horz" lIns="91440" tIns="45720" rIns="91440" bIns="45720" rtlCol="0" anchor="t"/>
          <a:lstStyle>
            <a:defPPr>
              <a:defRPr lang="en-US"/>
            </a:defPPr>
            <a:lvl1pPr marL="0" algn="r" defTabSz="457200" rtl="0" eaLnBrk="1" latinLnBrk="0" hangingPunct="1">
              <a:defRPr sz="1000" b="0" i="1" kern="1200" baseline="0">
                <a:solidFill>
                  <a:schemeClr val="tx1">
                    <a:lumMod val="85000"/>
                    <a:lumOff val="1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74EA9-4639-9B48-9E98-70455404EF00}" type="datetime1">
              <a:rPr lang="en-US" smtClean="0">
                <a:solidFill>
                  <a:prstClr val="black">
                    <a:lumMod val="85000"/>
                    <a:lumOff val="15000"/>
                  </a:prstClr>
                </a:solidFill>
                <a:latin typeface="Century Schoolbook" panose="02040604050505020304"/>
              </a:rPr>
              <a:pPr/>
              <a:t>9/11/2023</a:t>
            </a:fld>
            <a:endParaRPr lang="en-US">
              <a:solidFill>
                <a:prstClr val="black">
                  <a:lumMod val="85000"/>
                  <a:lumOff val="15000"/>
                </a:prstClr>
              </a:solidFill>
              <a:latin typeface="Century Schoolbook" panose="02040604050505020304"/>
            </a:endParaRPr>
          </a:p>
        </p:txBody>
      </p:sp>
      <p:sp>
        <p:nvSpPr>
          <p:cNvPr id="10" name="Slide Number Placeholder 3"/>
          <p:cNvSpPr txBox="1">
            <a:spLocks/>
          </p:cNvSpPr>
          <p:nvPr userDrawn="1"/>
        </p:nvSpPr>
        <p:spPr>
          <a:xfrm>
            <a:off x="11784011" y="5607592"/>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bg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D2E340-0663-474B-992C-9192B5C45E57}" type="slidenum">
              <a:rPr lang="en-US" smtClean="0">
                <a:solidFill>
                  <a:srgbClr val="F5F5F5"/>
                </a:solidFill>
                <a:latin typeface="Century Schoolbook" panose="02040604050505020304"/>
              </a:rPr>
              <a:pPr/>
              <a:t>‹#›</a:t>
            </a:fld>
            <a:endParaRPr lang="en-US">
              <a:solidFill>
                <a:srgbClr val="F5F5F5"/>
              </a:solidFill>
              <a:latin typeface="Century Schoolbook" panose="02040604050505020304"/>
            </a:endParaRPr>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23872"/>
            <a:ext cx="1660937" cy="1490230"/>
          </a:xfrm>
          <a:prstGeom prst="rect">
            <a:avLst/>
          </a:prstGeom>
        </p:spPr>
      </p:pic>
      <p:sp>
        <p:nvSpPr>
          <p:cNvPr id="12" name="TextBox 11"/>
          <p:cNvSpPr txBox="1"/>
          <p:nvPr userDrawn="1"/>
        </p:nvSpPr>
        <p:spPr>
          <a:xfrm>
            <a:off x="10982035" y="6553449"/>
            <a:ext cx="1209964" cy="276999"/>
          </a:xfrm>
          <a:prstGeom prst="rect">
            <a:avLst/>
          </a:prstGeom>
          <a:noFill/>
        </p:spPr>
        <p:txBody>
          <a:bodyPr wrap="square" rtlCol="0">
            <a:spAutoFit/>
          </a:bodyPr>
          <a:lstStyle/>
          <a:p>
            <a:r>
              <a:rPr lang="en-US" sz="1200" dirty="0">
                <a:solidFill>
                  <a:prstClr val="black"/>
                </a:solidFill>
                <a:latin typeface="Corbel" panose="020B0503020204020204"/>
              </a:rPr>
              <a:t>UNCLASSIFIED</a:t>
            </a:r>
          </a:p>
        </p:txBody>
      </p:sp>
      <p:sp>
        <p:nvSpPr>
          <p:cNvPr id="13" name="TextBox 12"/>
          <p:cNvSpPr txBox="1"/>
          <p:nvPr userDrawn="1"/>
        </p:nvSpPr>
        <p:spPr>
          <a:xfrm>
            <a:off x="157019" y="92613"/>
            <a:ext cx="1209964" cy="276999"/>
          </a:xfrm>
          <a:prstGeom prst="rect">
            <a:avLst/>
          </a:prstGeom>
          <a:noFill/>
        </p:spPr>
        <p:txBody>
          <a:bodyPr wrap="square" rtlCol="0">
            <a:spAutoFit/>
          </a:bodyPr>
          <a:lstStyle/>
          <a:p>
            <a:r>
              <a:rPr lang="en-US" sz="1200" dirty="0">
                <a:solidFill>
                  <a:prstClr val="black"/>
                </a:solidFill>
                <a:latin typeface="Corbel" panose="020B0503020204020204"/>
              </a:rPr>
              <a:t>UNCLASSIFIED</a:t>
            </a:r>
          </a:p>
        </p:txBody>
      </p:sp>
    </p:spTree>
    <p:extLst>
      <p:ext uri="{BB962C8B-B14F-4D97-AF65-F5344CB8AC3E}">
        <p14:creationId xmlns:p14="http://schemas.microsoft.com/office/powerpoint/2010/main" val="611437777"/>
      </p:ext>
    </p:extLst>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9/11/2023</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7" name="Slide Number Placeholder 5">
            <a:extLst>
              <a:ext uri="{FF2B5EF4-FFF2-40B4-BE49-F238E27FC236}">
                <a16:creationId xmlns:a16="http://schemas.microsoft.com/office/drawing/2014/main" id="{01FE1BE4-6E43-0332-F65C-ACD6A1B6A614}"/>
              </a:ext>
            </a:extLst>
          </p:cNvPr>
          <p:cNvSpPr txBox="1">
            <a:spLocks/>
          </p:cNvSpPr>
          <p:nvPr userDrawn="1"/>
        </p:nvSpPr>
        <p:spPr>
          <a:xfrm>
            <a:off x="11091284" y="5949315"/>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bg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D2E340-0663-474B-992C-9192B5C45E57}" type="slidenum">
              <a:rPr lang="en-US" smtClean="0"/>
              <a:pPr/>
              <a:t>‹#›</a:t>
            </a:fld>
            <a:endParaRPr lang="en-US" dirty="0"/>
          </a:p>
        </p:txBody>
      </p:sp>
    </p:spTree>
    <p:extLst>
      <p:ext uri="{BB962C8B-B14F-4D97-AF65-F5344CB8AC3E}">
        <p14:creationId xmlns:p14="http://schemas.microsoft.com/office/powerpoint/2010/main" val="4158445247"/>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 id="2147484561" r:id="rId12"/>
    <p:sldLayoutId id="2147484562" r:id="rId13"/>
    <p:sldLayoutId id="2147484563" r:id="rId14"/>
    <p:sldLayoutId id="2147484564" r:id="rId15"/>
    <p:sldLayoutId id="214748456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hyperlink" Target="mailto:john.seereiter@us.af.mi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mailto:thomas.cannon.5@us.af.mil" TargetMode="External"/><Relationship Id="rId4" Type="http://schemas.openxmlformats.org/officeDocument/2006/relationships/hyperlink" Target="mailto:jerome.jones.5@us.af.mi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317067" y="1451271"/>
            <a:ext cx="6483047" cy="4268965"/>
          </a:xfrm>
        </p:spPr>
        <p:txBody>
          <a:bodyPr/>
          <a:lstStyle/>
          <a:p>
            <a:pPr algn="ctr"/>
            <a:r>
              <a:rPr lang="en-US" dirty="0"/>
              <a:t>IFF Updates for TCF</a:t>
            </a:r>
            <a:br>
              <a:rPr lang="en-US" dirty="0"/>
            </a:br>
            <a:r>
              <a:rPr lang="en-US" dirty="0"/>
              <a:t/>
            </a:r>
            <a:br>
              <a:rPr lang="en-US" dirty="0"/>
            </a:br>
            <a:r>
              <a:rPr lang="en-US" sz="3200" dirty="0"/>
              <a:t>John Seereiter</a:t>
            </a:r>
            <a:br>
              <a:rPr lang="en-US" sz="3200" dirty="0"/>
            </a:br>
            <a:r>
              <a:rPr lang="en-US" sz="3200" dirty="0"/>
              <a:t>Chief Engineer</a:t>
            </a:r>
            <a:endParaRPr lang="en-US" dirty="0"/>
          </a:p>
        </p:txBody>
      </p:sp>
    </p:spTree>
    <p:extLst>
      <p:ext uri="{BB962C8B-B14F-4D97-AF65-F5344CB8AC3E}">
        <p14:creationId xmlns:p14="http://schemas.microsoft.com/office/powerpoint/2010/main" val="119388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382582" y="120783"/>
            <a:ext cx="8401429" cy="819150"/>
          </a:xfrm>
        </p:spPr>
        <p:txBody>
          <a:bodyPr>
            <a:normAutofit/>
          </a:bodyPr>
          <a:lstStyle/>
          <a:p>
            <a:r>
              <a:rPr lang="en-US" sz="3200" dirty="0"/>
              <a:t>Contract Support Personnel </a:t>
            </a:r>
          </a:p>
        </p:txBody>
      </p:sp>
      <p:sp>
        <p:nvSpPr>
          <p:cNvPr id="4" name="Slide Number Placeholder 3"/>
          <p:cNvSpPr>
            <a:spLocks noGrp="1"/>
          </p:cNvSpPr>
          <p:nvPr>
            <p:ph type="sldNum" sz="quarter" idx="12"/>
          </p:nvPr>
        </p:nvSpPr>
        <p:spPr/>
        <p:txBody>
          <a:bodyPr/>
          <a:lstStyle/>
          <a:p>
            <a:fld id="{13D2E340-0663-474B-992C-9192B5C45E57}" type="slidenum">
              <a:rPr lang="en-US" noProof="0" smtClean="0"/>
              <a:t>10</a:t>
            </a:fld>
            <a:endParaRPr lang="en-US" noProof="0" dirty="0"/>
          </a:p>
        </p:txBody>
      </p:sp>
      <p:grpSp>
        <p:nvGrpSpPr>
          <p:cNvPr id="58" name="Group 57"/>
          <p:cNvGrpSpPr/>
          <p:nvPr/>
        </p:nvGrpSpPr>
        <p:grpSpPr>
          <a:xfrm>
            <a:off x="1947673" y="975225"/>
            <a:ext cx="8784516" cy="4858798"/>
            <a:chOff x="2186051" y="1266110"/>
            <a:chExt cx="8327164" cy="4277028"/>
          </a:xfrm>
          <a:solidFill>
            <a:srgbClr val="0070C0"/>
          </a:solidFill>
        </p:grpSpPr>
        <p:sp>
          <p:nvSpPr>
            <p:cNvPr id="5" name="TextBox 4"/>
            <p:cNvSpPr txBox="1"/>
            <p:nvPr/>
          </p:nvSpPr>
          <p:spPr bwMode="auto">
            <a:xfrm>
              <a:off x="2186051" y="4497578"/>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indent="0" algn="ctr">
                <a:defRPr sz="1200">
                  <a:solidFill>
                    <a:schemeClr val="bg1"/>
                  </a:solidFill>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Vacant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Test Engineer  II</a:t>
              </a:r>
            </a:p>
          </p:txBody>
        </p:sp>
        <p:sp>
          <p:nvSpPr>
            <p:cNvPr id="6" name="TextBox 13"/>
            <p:cNvSpPr txBox="1"/>
            <p:nvPr/>
          </p:nvSpPr>
          <p:spPr bwMode="auto">
            <a:xfrm>
              <a:off x="8684415" y="2759597"/>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indent="0" algn="ctr">
                <a:defRPr sz="1200">
                  <a:solidFill>
                    <a:schemeClr val="bg1"/>
                  </a:solidFill>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Bob Bell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Security Specialist</a:t>
              </a:r>
            </a:p>
          </p:txBody>
        </p:sp>
        <p:sp>
          <p:nvSpPr>
            <p:cNvPr id="9" name="TextBox 17"/>
            <p:cNvSpPr txBox="1"/>
            <p:nvPr/>
          </p:nvSpPr>
          <p:spPr bwMode="auto">
            <a:xfrm>
              <a:off x="2195291" y="3926042"/>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Ken Kelsey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Sr. Test Engineer</a:t>
              </a:r>
            </a:p>
          </p:txBody>
        </p:sp>
        <p:sp>
          <p:nvSpPr>
            <p:cNvPr id="10" name="TextBox 79"/>
            <p:cNvSpPr txBox="1"/>
            <p:nvPr/>
          </p:nvSpPr>
          <p:spPr bwMode="auto">
            <a:xfrm>
              <a:off x="2186051" y="2765422"/>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Dominic Anello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Sr. Test Engineer</a:t>
              </a:r>
            </a:p>
          </p:txBody>
        </p:sp>
        <p:sp>
          <p:nvSpPr>
            <p:cNvPr id="11" name="TextBox 81"/>
            <p:cNvSpPr txBox="1"/>
            <p:nvPr/>
          </p:nvSpPr>
          <p:spPr bwMode="auto">
            <a:xfrm>
              <a:off x="4311707" y="3926042"/>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indent="0" algn="ctr">
                <a:defRPr sz="1200">
                  <a:solidFill>
                    <a:schemeClr val="bg1"/>
                  </a:solidFill>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Ronald Mais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Engineer II </a:t>
              </a:r>
            </a:p>
          </p:txBody>
        </p:sp>
        <p:sp>
          <p:nvSpPr>
            <p:cNvPr id="12" name="TextBox 17"/>
            <p:cNvSpPr txBox="1"/>
            <p:nvPr/>
          </p:nvSpPr>
          <p:spPr bwMode="auto">
            <a:xfrm>
              <a:off x="3650672" y="1897366"/>
              <a:ext cx="1828800" cy="396606"/>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Michael Walsh                       Lead Test Engineer III</a:t>
              </a:r>
            </a:p>
          </p:txBody>
        </p:sp>
        <p:sp>
          <p:nvSpPr>
            <p:cNvPr id="13" name="TextBox 17"/>
            <p:cNvSpPr txBox="1"/>
            <p:nvPr/>
          </p:nvSpPr>
          <p:spPr bwMode="auto">
            <a:xfrm>
              <a:off x="2186051" y="3354506"/>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Andre Lewis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Sr. Test Engineer</a:t>
              </a:r>
            </a:p>
          </p:txBody>
        </p:sp>
        <p:sp>
          <p:nvSpPr>
            <p:cNvPr id="14" name="TextBox 15"/>
            <p:cNvSpPr txBox="1"/>
            <p:nvPr/>
          </p:nvSpPr>
          <p:spPr bwMode="auto">
            <a:xfrm>
              <a:off x="4311707" y="3348717"/>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marR="0" lvl="0" indent="0" algn="ctr" defTabSz="457200"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Dakota Lawson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Test Engineer II</a:t>
              </a:r>
            </a:p>
          </p:txBody>
        </p:sp>
        <p:sp>
          <p:nvSpPr>
            <p:cNvPr id="15" name="TextBox 8"/>
            <p:cNvSpPr txBox="1"/>
            <p:nvPr/>
          </p:nvSpPr>
          <p:spPr bwMode="auto">
            <a:xfrm>
              <a:off x="8679872" y="3967018"/>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Shaniqua Jones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Sr. Finance Analyst</a:t>
              </a:r>
            </a:p>
          </p:txBody>
        </p:sp>
        <p:sp>
          <p:nvSpPr>
            <p:cNvPr id="16" name="TextBox 15"/>
            <p:cNvSpPr txBox="1"/>
            <p:nvPr/>
          </p:nvSpPr>
          <p:spPr bwMode="auto">
            <a:xfrm>
              <a:off x="8679872" y="4531949"/>
              <a:ext cx="1828800" cy="465262"/>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indent="0" algn="ctr">
                <a:defRPr sz="1200">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Crystal </a:t>
              </a:r>
              <a:r>
                <a:rPr lang="en-US" kern="0" dirty="0">
                  <a:solidFill>
                    <a:prstClr val="white"/>
                  </a:solidFill>
                </a:rPr>
                <a:t>Sims</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FMS/Finance Analyst</a:t>
              </a:r>
            </a:p>
          </p:txBody>
        </p:sp>
        <p:sp>
          <p:nvSpPr>
            <p:cNvPr id="17" name="TextBox 11"/>
            <p:cNvSpPr txBox="1"/>
            <p:nvPr/>
          </p:nvSpPr>
          <p:spPr bwMode="auto">
            <a:xfrm>
              <a:off x="8679872" y="3373466"/>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indent="0" algn="ctr">
                <a:defRPr sz="1200">
                  <a:solidFill>
                    <a:schemeClr val="bg1"/>
                  </a:solidFill>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Keila Roper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Project Manager</a:t>
              </a:r>
            </a:p>
          </p:txBody>
        </p:sp>
        <p:sp>
          <p:nvSpPr>
            <p:cNvPr id="18" name="TextBox 8"/>
            <p:cNvSpPr txBox="1"/>
            <p:nvPr/>
          </p:nvSpPr>
          <p:spPr bwMode="auto">
            <a:xfrm>
              <a:off x="2186051" y="5085938"/>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indent="0" algn="ctr">
                <a:defRPr sz="1150">
                  <a:solidFill>
                    <a:schemeClr val="bg1"/>
                  </a:solidFill>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Alan  “AJ” Sowers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Test Engineer II</a:t>
              </a:r>
            </a:p>
          </p:txBody>
        </p:sp>
        <p:sp>
          <p:nvSpPr>
            <p:cNvPr id="19" name="TextBox 8"/>
            <p:cNvSpPr txBox="1"/>
            <p:nvPr/>
          </p:nvSpPr>
          <p:spPr bwMode="auto">
            <a:xfrm>
              <a:off x="4315111" y="2759597"/>
              <a:ext cx="1825399"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indent="0" algn="ctr">
                <a:defRPr sz="1200">
                  <a:solidFill>
                    <a:schemeClr val="bg1"/>
                  </a:solidFill>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Doug Voigt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Test Engineer II</a:t>
              </a:r>
            </a:p>
          </p:txBody>
        </p:sp>
        <p:sp>
          <p:nvSpPr>
            <p:cNvPr id="20" name="TextBox 19"/>
            <p:cNvSpPr txBox="1"/>
            <p:nvPr/>
          </p:nvSpPr>
          <p:spPr bwMode="auto">
            <a:xfrm>
              <a:off x="4194818" y="1266110"/>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marL="0" indent="0" algn="ctr">
                <a:defRPr sz="1200">
                  <a:solidFill>
                    <a:schemeClr val="bg1"/>
                  </a:solidFill>
                  <a:latin typeface="Times New Roman" panose="02020603050405020304" pitchFamily="18" charset="0"/>
                  <a:cs typeface="Times New Roman" panose="02020603050405020304" pitchFamily="18" charset="0"/>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Vacant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On-Site Senior PM III</a:t>
              </a:r>
            </a:p>
          </p:txBody>
        </p:sp>
        <p:cxnSp>
          <p:nvCxnSpPr>
            <p:cNvPr id="21" name="Straight Arrow Connector 20"/>
            <p:cNvCxnSpPr>
              <a:stCxn id="25" idx="1"/>
              <a:endCxn id="25" idx="1"/>
            </p:cNvCxnSpPr>
            <p:nvPr/>
          </p:nvCxnSpPr>
          <p:spPr bwMode="auto">
            <a:xfrm>
              <a:off x="7222341" y="1746147"/>
              <a:ext cx="0" cy="0"/>
            </a:xfrm>
            <a:prstGeom prst="straightConnector1">
              <a:avLst/>
            </a:prstGeom>
            <a:grpFill/>
            <a:ln w="9525"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H="1">
              <a:off x="6212164" y="1528357"/>
              <a:ext cx="3909" cy="979138"/>
            </a:xfrm>
            <a:prstGeom prst="line">
              <a:avLst/>
            </a:prstGeom>
            <a:grpFill/>
            <a:ln w="38100" cap="flat" cmpd="sng" algn="ctr">
              <a:solidFill>
                <a:srgbClr val="00B0F0"/>
              </a:solidFill>
              <a:prstDash val="solid"/>
            </a:ln>
            <a:effectLst>
              <a:outerShdw blurRad="40000" dist="23000" dir="5400000" rotWithShape="0">
                <a:srgbClr val="000000">
                  <a:alpha val="35000"/>
                </a:srgbClr>
              </a:outerShdw>
            </a:effectLst>
          </p:spPr>
        </p:cxnSp>
        <p:cxnSp>
          <p:nvCxnSpPr>
            <p:cNvPr id="23" name="Straight Connector 22"/>
            <p:cNvCxnSpPr/>
            <p:nvPr/>
          </p:nvCxnSpPr>
          <p:spPr bwMode="auto">
            <a:xfrm>
              <a:off x="4168460" y="2499764"/>
              <a:ext cx="4368730" cy="19454"/>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24" name="Straight Connector 23"/>
            <p:cNvCxnSpPr/>
            <p:nvPr/>
          </p:nvCxnSpPr>
          <p:spPr bwMode="auto">
            <a:xfrm>
              <a:off x="4171316" y="2493864"/>
              <a:ext cx="5056" cy="2820674"/>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sp>
          <p:nvSpPr>
            <p:cNvPr id="25" name="TextBox 24"/>
            <p:cNvSpPr txBox="1"/>
            <p:nvPr/>
          </p:nvSpPr>
          <p:spPr bwMode="auto">
            <a:xfrm>
              <a:off x="6393872" y="1266110"/>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marL="0" indent="0" algn="ctr">
                <a:defRPr sz="1150">
                  <a:solidFill>
                    <a:schemeClr val="bg1"/>
                  </a:solidFill>
                  <a:latin typeface="Times New Roman" panose="02020603050405020304" pitchFamily="18" charset="0"/>
                  <a:cs typeface="Times New Roman" panose="02020603050405020304" pitchFamily="18" charset="0"/>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51"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April Griner</a:t>
              </a:r>
              <a:endParaRPr lang="en-US" sz="1151"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51"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Senior Advisor</a:t>
              </a:r>
            </a:p>
          </p:txBody>
        </p:sp>
        <p:sp>
          <p:nvSpPr>
            <p:cNvPr id="26" name="TextBox 15"/>
            <p:cNvSpPr txBox="1"/>
            <p:nvPr/>
          </p:nvSpPr>
          <p:spPr bwMode="auto">
            <a:xfrm>
              <a:off x="8679872" y="5067718"/>
              <a:ext cx="1828800" cy="47542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indent="0" algn="ctr">
                <a:defRPr sz="1200">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Miriam Hallidy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Office Manager/Program Assistant</a:t>
              </a:r>
            </a:p>
          </p:txBody>
        </p:sp>
        <p:sp>
          <p:nvSpPr>
            <p:cNvPr id="27" name="TextBox 26"/>
            <p:cNvSpPr txBox="1"/>
            <p:nvPr/>
          </p:nvSpPr>
          <p:spPr bwMode="auto">
            <a:xfrm>
              <a:off x="4300046" y="4494759"/>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indent="0" algn="ctr">
                <a:defRPr sz="1200">
                  <a:solidFill>
                    <a:schemeClr val="bg1"/>
                  </a:solidFill>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Richard Lowery</a:t>
              </a:r>
              <a:endParaRPr lang="en-US" kern="0" dirty="0">
                <a:solidFill>
                  <a:prstClr val="white"/>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Mode S Administrator</a:t>
              </a:r>
            </a:p>
          </p:txBody>
        </p:sp>
        <p:sp>
          <p:nvSpPr>
            <p:cNvPr id="28" name="TextBox 27"/>
            <p:cNvSpPr txBox="1"/>
            <p:nvPr/>
          </p:nvSpPr>
          <p:spPr bwMode="auto">
            <a:xfrm>
              <a:off x="4311707" y="5072084"/>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indent="0" algn="ctr">
                <a:defRPr sz="1200">
                  <a:solidFill>
                    <a:schemeClr val="bg1"/>
                  </a:solidFill>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Levi Stanfill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Test Engineer  I</a:t>
              </a:r>
            </a:p>
          </p:txBody>
        </p:sp>
        <p:cxnSp>
          <p:nvCxnSpPr>
            <p:cNvPr id="29" name="Straight Connector 28"/>
            <p:cNvCxnSpPr/>
            <p:nvPr/>
          </p:nvCxnSpPr>
          <p:spPr bwMode="auto">
            <a:xfrm>
              <a:off x="6019380" y="1528357"/>
              <a:ext cx="378730" cy="1279"/>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30" name="Straight Connector 29"/>
            <p:cNvCxnSpPr>
              <a:endCxn id="12" idx="3"/>
            </p:cNvCxnSpPr>
            <p:nvPr/>
          </p:nvCxnSpPr>
          <p:spPr bwMode="auto">
            <a:xfrm flipH="1">
              <a:off x="5479472" y="2095669"/>
              <a:ext cx="736601" cy="0"/>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31" name="Straight Connector 30"/>
            <p:cNvCxnSpPr>
              <a:endCxn id="19" idx="1"/>
            </p:cNvCxnSpPr>
            <p:nvPr/>
          </p:nvCxnSpPr>
          <p:spPr bwMode="auto">
            <a:xfrm>
              <a:off x="4024091" y="2988197"/>
              <a:ext cx="291020" cy="0"/>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32" name="Straight Connector 31"/>
            <p:cNvCxnSpPr/>
            <p:nvPr/>
          </p:nvCxnSpPr>
          <p:spPr bwMode="auto">
            <a:xfrm>
              <a:off x="4009026" y="3594958"/>
              <a:ext cx="291020" cy="0"/>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33" name="Straight Connector 32"/>
            <p:cNvCxnSpPr/>
            <p:nvPr/>
          </p:nvCxnSpPr>
          <p:spPr bwMode="auto">
            <a:xfrm>
              <a:off x="4009026" y="4181167"/>
              <a:ext cx="291020" cy="0"/>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34" name="Straight Connector 33"/>
            <p:cNvCxnSpPr/>
            <p:nvPr/>
          </p:nvCxnSpPr>
          <p:spPr bwMode="auto">
            <a:xfrm>
              <a:off x="4009026" y="4723359"/>
              <a:ext cx="291020" cy="0"/>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35" name="Straight Connector 34"/>
            <p:cNvCxnSpPr>
              <a:endCxn id="28" idx="1"/>
            </p:cNvCxnSpPr>
            <p:nvPr/>
          </p:nvCxnSpPr>
          <p:spPr bwMode="auto">
            <a:xfrm>
              <a:off x="3994144" y="5296318"/>
              <a:ext cx="317563" cy="4366"/>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36" name="Straight Connector 35"/>
            <p:cNvCxnSpPr/>
            <p:nvPr/>
          </p:nvCxnSpPr>
          <p:spPr bwMode="auto">
            <a:xfrm>
              <a:off x="8529278" y="2525118"/>
              <a:ext cx="7912" cy="2776861"/>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37" name="Straight Connector 36"/>
            <p:cNvCxnSpPr/>
            <p:nvPr/>
          </p:nvCxnSpPr>
          <p:spPr bwMode="auto">
            <a:xfrm>
              <a:off x="8384909" y="2975638"/>
              <a:ext cx="291020" cy="0"/>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38" name="Straight Connector 37"/>
            <p:cNvCxnSpPr/>
            <p:nvPr/>
          </p:nvCxnSpPr>
          <p:spPr bwMode="auto">
            <a:xfrm>
              <a:off x="8369844" y="3582399"/>
              <a:ext cx="291020" cy="0"/>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39" name="Straight Connector 38"/>
            <p:cNvCxnSpPr/>
            <p:nvPr/>
          </p:nvCxnSpPr>
          <p:spPr bwMode="auto">
            <a:xfrm>
              <a:off x="8369844" y="4168608"/>
              <a:ext cx="291020" cy="0"/>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cxnSp>
          <p:nvCxnSpPr>
            <p:cNvPr id="40" name="Straight Connector 39"/>
            <p:cNvCxnSpPr/>
            <p:nvPr/>
          </p:nvCxnSpPr>
          <p:spPr bwMode="auto">
            <a:xfrm>
              <a:off x="8369844" y="4710800"/>
              <a:ext cx="291020" cy="0"/>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sp>
          <p:nvSpPr>
            <p:cNvPr id="41" name="TextBox 18"/>
            <p:cNvSpPr txBox="1"/>
            <p:nvPr/>
          </p:nvSpPr>
          <p:spPr bwMode="auto">
            <a:xfrm>
              <a:off x="6565469" y="5077945"/>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defPPr>
                <a:defRPr lang="en-US"/>
              </a:defPPr>
              <a:lvl1pPr indent="0" algn="ctr">
                <a:defRPr sz="1200">
                  <a:latin typeface="Times New Roman" panose="02020603050405020304" pitchFamily="18" charset="0"/>
                  <a:cs typeface="Times New Roman" panose="02020603050405020304" pitchFamily="18"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Vacant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Test Engineer I </a:t>
              </a:r>
            </a:p>
          </p:txBody>
        </p:sp>
        <p:sp>
          <p:nvSpPr>
            <p:cNvPr id="42" name="TextBox 15"/>
            <p:cNvSpPr txBox="1"/>
            <p:nvPr/>
          </p:nvSpPr>
          <p:spPr bwMode="auto">
            <a:xfrm>
              <a:off x="6550817" y="4526015"/>
              <a:ext cx="1869131"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Nathan Haney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Japanese Liaison</a:t>
              </a:r>
            </a:p>
          </p:txBody>
        </p:sp>
        <p:sp>
          <p:nvSpPr>
            <p:cNvPr id="43" name="TextBox 15"/>
            <p:cNvSpPr txBox="1"/>
            <p:nvPr/>
          </p:nvSpPr>
          <p:spPr bwMode="auto">
            <a:xfrm>
              <a:off x="6550815" y="3926042"/>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Vacant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Engineer I</a:t>
              </a:r>
            </a:p>
          </p:txBody>
        </p:sp>
        <p:sp>
          <p:nvSpPr>
            <p:cNvPr id="44" name="TextBox 17"/>
            <p:cNvSpPr txBox="1"/>
            <p:nvPr/>
          </p:nvSpPr>
          <p:spPr bwMode="auto">
            <a:xfrm>
              <a:off x="6550815" y="3348717"/>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Times New Roman" panose="02020603050405020304" pitchFamily="18" charset="0"/>
                  <a:cs typeface="Times New Roman" panose="02020603050405020304" pitchFamily="18" charset="0"/>
                </a:rPr>
                <a:t>Ben Johnson</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Engineer I</a:t>
              </a:r>
            </a:p>
          </p:txBody>
        </p:sp>
        <p:sp>
          <p:nvSpPr>
            <p:cNvPr id="45" name="TextBox 19"/>
            <p:cNvSpPr txBox="1"/>
            <p:nvPr/>
          </p:nvSpPr>
          <p:spPr bwMode="auto">
            <a:xfrm>
              <a:off x="6530470" y="2759597"/>
              <a:ext cx="1828800" cy="457200"/>
            </a:xfrm>
            <a:prstGeom prst="rect">
              <a:avLst/>
            </a:prstGeom>
            <a:grpFill/>
            <a:ln>
              <a:solidFill>
                <a:srgbClr val="00B0F0"/>
              </a:solid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Ashton Griffith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Engineer I</a:t>
              </a:r>
            </a:p>
          </p:txBody>
        </p:sp>
        <p:cxnSp>
          <p:nvCxnSpPr>
            <p:cNvPr id="46" name="Straight Connector 45"/>
            <p:cNvCxnSpPr/>
            <p:nvPr/>
          </p:nvCxnSpPr>
          <p:spPr bwMode="auto">
            <a:xfrm>
              <a:off x="8394269" y="5296318"/>
              <a:ext cx="291020" cy="0"/>
            </a:xfrm>
            <a:prstGeom prst="line">
              <a:avLst/>
            </a:prstGeom>
            <a:grpFill/>
            <a:ln w="25400" cap="flat" cmpd="sng" algn="ctr">
              <a:solidFill>
                <a:srgbClr val="00B0F0"/>
              </a:solidFill>
              <a:prstDash val="solid"/>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314803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84011" y="5624684"/>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bg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D2E340-0663-474B-992C-9192B5C45E57}" type="slidenum">
              <a:rPr lang="en-US" smtClean="0"/>
              <a:pPr/>
              <a:t>11</a:t>
            </a:fld>
            <a:endParaRPr lang="en-US" noProof="0" dirty="0"/>
          </a:p>
        </p:txBody>
      </p:sp>
      <p:sp>
        <p:nvSpPr>
          <p:cNvPr id="3" name="Text Placeholder 6"/>
          <p:cNvSpPr txBox="1">
            <a:spLocks/>
          </p:cNvSpPr>
          <p:nvPr/>
        </p:nvSpPr>
        <p:spPr>
          <a:xfrm>
            <a:off x="1573718" y="1050684"/>
            <a:ext cx="10049215" cy="4643153"/>
          </a:xfrm>
          <a:prstGeom prst="rect">
            <a:avLst/>
          </a:prstGeom>
        </p:spPr>
        <p:txBody>
          <a:bodyPr>
            <a:normAutofit fontScale="70000" lnSpcReduction="20000"/>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342900" indent="-342900" defTabSz="457200"/>
            <a:r>
              <a:rPr lang="en-US" sz="3500" dirty="0">
                <a:solidFill>
                  <a:schemeClr val="tx1"/>
                </a:solidFill>
              </a:rPr>
              <a:t>The OPSEC rationale for SIF M1/M2 (RF) phase out is clear:</a:t>
            </a:r>
          </a:p>
          <a:p>
            <a:pPr marL="914400" lvl="2" indent="-457200" defTabSz="457200">
              <a:buFont typeface="Wingdings" panose="05000000000000000000" pitchFamily="2" charset="2"/>
              <a:buChar char="ü"/>
            </a:pPr>
            <a:r>
              <a:rPr lang="en-US" sz="2900" dirty="0">
                <a:solidFill>
                  <a:schemeClr val="tx1"/>
                </a:solidFill>
              </a:rPr>
              <a:t>SIF M1/M2 provided unencrypted via Free Space - EXPLOITABLE</a:t>
            </a:r>
          </a:p>
          <a:p>
            <a:pPr marL="914400" lvl="2" indent="-457200" defTabSz="457200">
              <a:buFont typeface="Wingdings" panose="05000000000000000000" pitchFamily="2" charset="2"/>
              <a:buChar char="ü"/>
            </a:pPr>
            <a:r>
              <a:rPr lang="en-US" sz="2900" dirty="0">
                <a:solidFill>
                  <a:schemeClr val="tx1"/>
                </a:solidFill>
              </a:rPr>
              <a:t>Same codes are available encrypted via Mode 5 – SECURE</a:t>
            </a:r>
          </a:p>
          <a:p>
            <a:pPr marL="342900" indent="-342900" defTabSz="457200"/>
            <a:r>
              <a:rPr lang="en-US" sz="3400" dirty="0">
                <a:solidFill>
                  <a:schemeClr val="tx1"/>
                </a:solidFill>
              </a:rPr>
              <a:t>The RF performance improvement is substantial, especially for airborne interrogators</a:t>
            </a:r>
          </a:p>
          <a:p>
            <a:pPr marL="342900" indent="-342900" defTabSz="457200"/>
            <a:r>
              <a:rPr lang="en-US" sz="3400" dirty="0">
                <a:solidFill>
                  <a:schemeClr val="tx1"/>
                </a:solidFill>
              </a:rPr>
              <a:t>This operation is meant for a Mode 5 only AOR as there is still  a need to use SIF M1/M2 for non-military operations and training</a:t>
            </a:r>
          </a:p>
          <a:p>
            <a:pPr marL="342900" indent="-342900" defTabSz="457200"/>
            <a:r>
              <a:rPr lang="en-US" sz="3400" dirty="0">
                <a:solidFill>
                  <a:schemeClr val="tx1"/>
                </a:solidFill>
              </a:rPr>
              <a:t>There is no modification to equipment as this can be used today by disabling the transponder’s SIF M1/M2  and interrogators not interrogating SIF M1/M2 (RF) </a:t>
            </a:r>
          </a:p>
          <a:p>
            <a:pPr marL="342900" indent="-342900" defTabSz="457200"/>
            <a:r>
              <a:rPr lang="en-US" sz="3400" dirty="0">
                <a:solidFill>
                  <a:schemeClr val="tx1"/>
                </a:solidFill>
              </a:rPr>
              <a:t>M1/M2 (RF) phase out results in:</a:t>
            </a:r>
          </a:p>
          <a:p>
            <a:pPr marL="402336" lvl="1" indent="0">
              <a:buNone/>
            </a:pPr>
            <a:endParaRPr lang="en-US" sz="2400" b="1" dirty="0">
              <a:solidFill>
                <a:srgbClr val="003399"/>
              </a:solidFill>
            </a:endParaRPr>
          </a:p>
          <a:p>
            <a:pPr marL="0" indent="0" algn="ctr">
              <a:buFont typeface="Arial" panose="020B0604020202020204" pitchFamily="34" charset="0"/>
              <a:buNone/>
            </a:pPr>
            <a:endParaRPr lang="en-US" sz="3200" dirty="0"/>
          </a:p>
        </p:txBody>
      </p:sp>
      <p:sp>
        <p:nvSpPr>
          <p:cNvPr id="4" name="TextBox 3"/>
          <p:cNvSpPr txBox="1"/>
          <p:nvPr/>
        </p:nvSpPr>
        <p:spPr>
          <a:xfrm>
            <a:off x="1637688" y="465909"/>
            <a:ext cx="10146323" cy="584775"/>
          </a:xfrm>
          <a:prstGeom prst="rect">
            <a:avLst/>
          </a:prstGeom>
          <a:noFill/>
        </p:spPr>
        <p:txBody>
          <a:bodyPr wrap="square" rtlCol="0">
            <a:spAutoFit/>
          </a:bodyPr>
          <a:lstStyle/>
          <a:p>
            <a:pPr algn="r"/>
            <a:r>
              <a:rPr lang="en-US" sz="3200" dirty="0">
                <a:cs typeface="Arial" panose="020B0604020202020204" pitchFamily="34" charset="0"/>
              </a:rPr>
              <a:t>Mode 1 and 2 (RF) Phase Out</a:t>
            </a:r>
          </a:p>
        </p:txBody>
      </p:sp>
      <p:sp>
        <p:nvSpPr>
          <p:cNvPr id="5" name="TextBox 4">
            <a:extLst>
              <a:ext uri="{FF2B5EF4-FFF2-40B4-BE49-F238E27FC236}">
                <a16:creationId xmlns:a16="http://schemas.microsoft.com/office/drawing/2014/main" id="{6F6F5780-1464-62DB-B26F-FCA2A2ED3753}"/>
              </a:ext>
            </a:extLst>
          </p:cNvPr>
          <p:cNvSpPr txBox="1"/>
          <p:nvPr/>
        </p:nvSpPr>
        <p:spPr>
          <a:xfrm>
            <a:off x="3551460" y="5363074"/>
            <a:ext cx="2410691" cy="523220"/>
          </a:xfrm>
          <a:prstGeom prst="rect">
            <a:avLst/>
          </a:prstGeom>
          <a:solidFill>
            <a:srgbClr val="003399"/>
          </a:solidFill>
          <a:ln>
            <a:solidFill>
              <a:schemeClr val="tx2"/>
            </a:solidFill>
          </a:ln>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Improved SIF Mode 3/A and Mode C performance</a:t>
            </a:r>
            <a:endParaRPr lang="en-US" sz="14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3EA69BA-21B8-8551-621C-DE17E8041B41}"/>
              </a:ext>
            </a:extLst>
          </p:cNvPr>
          <p:cNvSpPr txBox="1"/>
          <p:nvPr/>
        </p:nvSpPr>
        <p:spPr>
          <a:xfrm>
            <a:off x="8634640" y="5351878"/>
            <a:ext cx="2410691" cy="523220"/>
          </a:xfrm>
          <a:prstGeom prst="rect">
            <a:avLst/>
          </a:prstGeom>
          <a:solidFill>
            <a:srgbClr val="003399"/>
          </a:solidFill>
          <a:ln>
            <a:solidFill>
              <a:schemeClr val="tx2"/>
            </a:solidFill>
          </a:ln>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Reduction in SIF and Mode 5 false targets</a:t>
            </a:r>
            <a:endParaRPr lang="en-US" sz="1400"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7202E762-59C5-1B09-7B6C-232D5F7AF051}"/>
              </a:ext>
            </a:extLst>
          </p:cNvPr>
          <p:cNvSpPr txBox="1"/>
          <p:nvPr/>
        </p:nvSpPr>
        <p:spPr>
          <a:xfrm>
            <a:off x="999177" y="5372812"/>
            <a:ext cx="2410691" cy="584775"/>
          </a:xfrm>
          <a:prstGeom prst="rect">
            <a:avLst/>
          </a:prstGeom>
          <a:solidFill>
            <a:srgbClr val="003399"/>
          </a:solidFill>
          <a:ln>
            <a:solidFill>
              <a:schemeClr val="tx2"/>
            </a:solidFill>
          </a:ln>
        </p:spPr>
        <p:txBody>
          <a:bodyPr wrap="square" rtlCol="0">
            <a:spAutoFit/>
          </a:bodyPr>
          <a:lstStyle/>
          <a:p>
            <a:pPr algn="ctr"/>
            <a:r>
              <a:rPr lang="en-US" sz="1600" b="1" dirty="0">
                <a:solidFill>
                  <a:schemeClr val="bg1"/>
                </a:solidFill>
                <a:effectLst>
                  <a:outerShdw blurRad="38100" dist="38100" dir="2700000" algn="tl">
                    <a:srgbClr val="000000">
                      <a:alpha val="43137"/>
                    </a:srgbClr>
                  </a:outerShdw>
                </a:effectLst>
              </a:rPr>
              <a:t>Improved Mode 5 performance</a:t>
            </a:r>
            <a:endParaRPr lang="en-US" sz="1600"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05659605-A386-3FCC-21B0-289D1A7D266F}"/>
              </a:ext>
            </a:extLst>
          </p:cNvPr>
          <p:cNvSpPr txBox="1"/>
          <p:nvPr/>
        </p:nvSpPr>
        <p:spPr>
          <a:xfrm>
            <a:off x="6111484" y="5363074"/>
            <a:ext cx="2410691" cy="523220"/>
          </a:xfrm>
          <a:prstGeom prst="rect">
            <a:avLst/>
          </a:prstGeom>
          <a:solidFill>
            <a:srgbClr val="003399"/>
          </a:solidFill>
          <a:ln>
            <a:solidFill>
              <a:schemeClr val="tx2"/>
            </a:solidFill>
          </a:ln>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Reduced 1030/1090 MHz Mutual Interference</a:t>
            </a:r>
            <a:endParaRPr lang="en-US" sz="1400" dirty="0">
              <a:solidFill>
                <a:schemeClr val="bg1"/>
              </a:solidFill>
              <a:effectLst>
                <a:outerShdw blurRad="38100" dist="38100" dir="2700000" algn="tl">
                  <a:srgbClr val="000000">
                    <a:alpha val="43137"/>
                  </a:srgbClr>
                </a:outerShdw>
              </a:effectLst>
            </a:endParaRPr>
          </a:p>
        </p:txBody>
      </p:sp>
      <p:sp>
        <p:nvSpPr>
          <p:cNvPr id="9" name="Rounded Rectangle 6">
            <a:extLst>
              <a:ext uri="{FF2B5EF4-FFF2-40B4-BE49-F238E27FC236}">
                <a16:creationId xmlns:a16="http://schemas.microsoft.com/office/drawing/2014/main" id="{47EA7B5C-9050-8E9E-D36B-80577A74A642}"/>
              </a:ext>
            </a:extLst>
          </p:cNvPr>
          <p:cNvSpPr/>
          <p:nvPr/>
        </p:nvSpPr>
        <p:spPr>
          <a:xfrm>
            <a:off x="761111" y="5989809"/>
            <a:ext cx="10700745" cy="365125"/>
          </a:xfrm>
          <a:prstGeom prst="roundRect">
            <a:avLst/>
          </a:prstGeom>
          <a:solidFill>
            <a:srgbClr val="003399"/>
          </a:solidFill>
          <a:ln w="25400" cap="flat" cmpd="sng" algn="ctr">
            <a:solidFill>
              <a:srgbClr val="005DAA"/>
            </a:solidFill>
            <a:prstDash val="solid"/>
          </a:ln>
          <a:effectLst/>
        </p:spPr>
        <p:txBody>
          <a:bodyPr anchor="ctr"/>
          <a:lstStyle/>
          <a:p>
            <a:pPr marL="0" lvl="1" algn="ctr"/>
            <a:r>
              <a:rPr lang="en-US" sz="1600" b="1" dirty="0">
                <a:solidFill>
                  <a:schemeClr val="bg1"/>
                </a:solidFill>
              </a:rPr>
              <a:t>SIF M1/M2 (RF) Phase Out greatly improves overall Secondary Search Radar/IFF  performance</a:t>
            </a:r>
          </a:p>
        </p:txBody>
      </p:sp>
    </p:spTree>
    <p:extLst>
      <p:ext uri="{BB962C8B-B14F-4D97-AF65-F5344CB8AC3E}">
        <p14:creationId xmlns:p14="http://schemas.microsoft.com/office/powerpoint/2010/main" val="389894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E7B5A6-E6AC-3B57-1A6D-91C536FDEC59}"/>
              </a:ext>
            </a:extLst>
          </p:cNvPr>
          <p:cNvSpPr txBox="1"/>
          <p:nvPr/>
        </p:nvSpPr>
        <p:spPr>
          <a:xfrm>
            <a:off x="1637688" y="465909"/>
            <a:ext cx="10146323" cy="584775"/>
          </a:xfrm>
          <a:prstGeom prst="rect">
            <a:avLst/>
          </a:prstGeom>
          <a:noFill/>
        </p:spPr>
        <p:txBody>
          <a:bodyPr wrap="square" rtlCol="0">
            <a:spAutoFit/>
          </a:bodyPr>
          <a:lstStyle/>
          <a:p>
            <a:pPr algn="r"/>
            <a:r>
              <a:rPr lang="en-US" sz="3200" dirty="0">
                <a:cs typeface="Arial" panose="020B0604020202020204" pitchFamily="34" charset="0"/>
              </a:rPr>
              <a:t>SIF Mode 1 and 2 (RF) Phase Out</a:t>
            </a:r>
          </a:p>
        </p:txBody>
      </p:sp>
      <p:sp>
        <p:nvSpPr>
          <p:cNvPr id="6" name="TextBox 5">
            <a:extLst>
              <a:ext uri="{FF2B5EF4-FFF2-40B4-BE49-F238E27FC236}">
                <a16:creationId xmlns:a16="http://schemas.microsoft.com/office/drawing/2014/main" id="{2C000685-9B6D-7938-730D-F8D03F10F8F2}"/>
              </a:ext>
            </a:extLst>
          </p:cNvPr>
          <p:cNvSpPr txBox="1"/>
          <p:nvPr/>
        </p:nvSpPr>
        <p:spPr>
          <a:xfrm>
            <a:off x="6710849" y="2470052"/>
            <a:ext cx="5342268" cy="3046988"/>
          </a:xfrm>
          <a:prstGeom prst="rect">
            <a:avLst/>
          </a:prstGeom>
          <a:noFill/>
        </p:spPr>
        <p:txBody>
          <a:bodyPr wrap="square" rtlCol="0">
            <a:spAutoFit/>
          </a:bodyPr>
          <a:lstStyle/>
          <a:p>
            <a:r>
              <a:rPr lang="en-US" sz="3200" dirty="0"/>
              <a:t>On April 13, 2023, NATO IFF CaT created a working  paper: “Technical Recommendation on Radio Frequency (RF) Legacy Mode 1 and 2 Divestiture”</a:t>
            </a:r>
          </a:p>
        </p:txBody>
      </p:sp>
      <p:pic>
        <p:nvPicPr>
          <p:cNvPr id="8" name="Picture 7">
            <a:extLst>
              <a:ext uri="{FF2B5EF4-FFF2-40B4-BE49-F238E27FC236}">
                <a16:creationId xmlns:a16="http://schemas.microsoft.com/office/drawing/2014/main" id="{AA453FD6-1970-18B9-8375-09D76CC2B8FA}"/>
              </a:ext>
            </a:extLst>
          </p:cNvPr>
          <p:cNvPicPr>
            <a:picLocks noChangeAspect="1"/>
          </p:cNvPicPr>
          <p:nvPr/>
        </p:nvPicPr>
        <p:blipFill>
          <a:blip r:embed="rId2"/>
          <a:stretch>
            <a:fillRect/>
          </a:stretch>
        </p:blipFill>
        <p:spPr>
          <a:xfrm>
            <a:off x="682388" y="2071157"/>
            <a:ext cx="5759355" cy="3690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982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11784011" y="5607592"/>
            <a:ext cx="407988" cy="365125"/>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3D2E340-0663-474B-992C-9192B5C45E57}" type="slidenum">
              <a:rPr lang="en-US" smtClean="0">
                <a:latin typeface="+mn-lt"/>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1" u="none" strike="noStrike" kern="1200" cap="none" spc="0" normalizeH="0" baseline="0" noProof="0" dirty="0">
              <a:ln>
                <a:noFill/>
              </a:ln>
              <a:solidFill>
                <a:srgbClr val="F5F5F5"/>
              </a:solidFill>
              <a:effectLst/>
              <a:uLnTx/>
              <a:uFillTx/>
              <a:latin typeface="+mn-lt"/>
              <a:ea typeface="+mn-ea"/>
              <a:cs typeface="+mn-cs"/>
            </a:endParaRPr>
          </a:p>
        </p:txBody>
      </p:sp>
      <p:sp>
        <p:nvSpPr>
          <p:cNvPr id="127" name="TextBox 126">
            <a:extLst>
              <a:ext uri="{FF2B5EF4-FFF2-40B4-BE49-F238E27FC236}">
                <a16:creationId xmlns:a16="http://schemas.microsoft.com/office/drawing/2014/main" id="{CF4D7C22-5932-4F91-B39E-BB41F820A411}"/>
              </a:ext>
            </a:extLst>
          </p:cNvPr>
          <p:cNvSpPr txBox="1"/>
          <p:nvPr/>
        </p:nvSpPr>
        <p:spPr>
          <a:xfrm>
            <a:off x="3649249" y="1102984"/>
            <a:ext cx="1400729" cy="300082"/>
          </a:xfrm>
          <a:prstGeom prst="rect">
            <a:avLst/>
          </a:prstGeom>
          <a:pattFill prst="pct25">
            <a:fgClr>
              <a:srgbClr val="AAB2FD">
                <a:lumMod val="50000"/>
              </a:srgbClr>
            </a:fgClr>
            <a:bgClr>
              <a:srgbClr val="002060"/>
            </a:bgClr>
          </a:patt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rPr>
              <a:t>STANAG 4193</a:t>
            </a:r>
          </a:p>
        </p:txBody>
      </p:sp>
      <p:sp>
        <p:nvSpPr>
          <p:cNvPr id="128" name="TextBox 127">
            <a:extLst>
              <a:ext uri="{FF2B5EF4-FFF2-40B4-BE49-F238E27FC236}">
                <a16:creationId xmlns:a16="http://schemas.microsoft.com/office/drawing/2014/main" id="{80251B07-4B22-4B7C-B707-56DAFAA8A909}"/>
              </a:ext>
            </a:extLst>
          </p:cNvPr>
          <p:cNvSpPr txBox="1"/>
          <p:nvPr/>
        </p:nvSpPr>
        <p:spPr>
          <a:xfrm>
            <a:off x="6248676" y="1102984"/>
            <a:ext cx="2101094" cy="300082"/>
          </a:xfrm>
          <a:prstGeom prst="rect">
            <a:avLst/>
          </a:prstGeom>
          <a:pattFill prst="pct25">
            <a:fgClr>
              <a:srgbClr val="AAB2FD">
                <a:lumMod val="50000"/>
              </a:srgbClr>
            </a:fgClr>
            <a:bgClr>
              <a:srgbClr val="002060"/>
            </a:bgClr>
          </a:patt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rPr>
              <a:t>DoD AIMS</a:t>
            </a:r>
          </a:p>
        </p:txBody>
      </p:sp>
      <p:sp>
        <p:nvSpPr>
          <p:cNvPr id="129" name="TextBox 128">
            <a:extLst>
              <a:ext uri="{FF2B5EF4-FFF2-40B4-BE49-F238E27FC236}">
                <a16:creationId xmlns:a16="http://schemas.microsoft.com/office/drawing/2014/main" id="{37890239-587D-4190-B12F-8BB98AED51C0}"/>
              </a:ext>
            </a:extLst>
          </p:cNvPr>
          <p:cNvSpPr txBox="1"/>
          <p:nvPr/>
        </p:nvSpPr>
        <p:spPr>
          <a:xfrm>
            <a:off x="3649249" y="1617334"/>
            <a:ext cx="1400729" cy="300082"/>
          </a:xfrm>
          <a:prstGeom prst="rect">
            <a:avLst/>
          </a:prstGeom>
          <a:pattFill prst="pct25">
            <a:fgClr>
              <a:srgbClr val="FF0000"/>
            </a:fgClr>
            <a:bgClr>
              <a:srgbClr val="B8260E"/>
            </a:bgClr>
          </a:patt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rPr>
              <a:t>Edition 1</a:t>
            </a:r>
          </a:p>
        </p:txBody>
      </p:sp>
      <p:sp>
        <p:nvSpPr>
          <p:cNvPr id="130" name="TextBox 129">
            <a:extLst>
              <a:ext uri="{FF2B5EF4-FFF2-40B4-BE49-F238E27FC236}">
                <a16:creationId xmlns:a16="http://schemas.microsoft.com/office/drawing/2014/main" id="{A8243059-9F1B-4497-8052-CEC88DC15A6B}"/>
              </a:ext>
            </a:extLst>
          </p:cNvPr>
          <p:cNvSpPr txBox="1"/>
          <p:nvPr/>
        </p:nvSpPr>
        <p:spPr>
          <a:xfrm>
            <a:off x="3649249" y="2668894"/>
            <a:ext cx="1400729" cy="300082"/>
          </a:xfrm>
          <a:prstGeom prst="rect">
            <a:avLst/>
          </a:prstGeom>
          <a:solidFill>
            <a:srgbClr val="FFFF00"/>
          </a:solid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000000"/>
                </a:solidFill>
                <a:effectLst/>
                <a:uLnTx/>
                <a:uFillTx/>
              </a:rPr>
              <a:t>Edition 2+</a:t>
            </a:r>
          </a:p>
        </p:txBody>
      </p:sp>
      <p:sp>
        <p:nvSpPr>
          <p:cNvPr id="131" name="TextBox 130">
            <a:extLst>
              <a:ext uri="{FF2B5EF4-FFF2-40B4-BE49-F238E27FC236}">
                <a16:creationId xmlns:a16="http://schemas.microsoft.com/office/drawing/2014/main" id="{9B94FCEB-39A4-4BBA-97CE-07BCDEE46031}"/>
              </a:ext>
            </a:extLst>
          </p:cNvPr>
          <p:cNvSpPr txBox="1"/>
          <p:nvPr/>
        </p:nvSpPr>
        <p:spPr>
          <a:xfrm>
            <a:off x="3649249" y="2131684"/>
            <a:ext cx="1400729" cy="300082"/>
          </a:xfrm>
          <a:prstGeom prst="rect">
            <a:avLst/>
          </a:prstGeom>
          <a:pattFill prst="pct25">
            <a:fgClr>
              <a:srgbClr val="FFC000"/>
            </a:fgClr>
            <a:bgClr>
              <a:srgbClr val="CC6600"/>
            </a:bgClr>
          </a:patt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rPr>
              <a:t>Edition 2</a:t>
            </a:r>
          </a:p>
        </p:txBody>
      </p:sp>
      <p:sp>
        <p:nvSpPr>
          <p:cNvPr id="132" name="TextBox 131">
            <a:extLst>
              <a:ext uri="{FF2B5EF4-FFF2-40B4-BE49-F238E27FC236}">
                <a16:creationId xmlns:a16="http://schemas.microsoft.com/office/drawing/2014/main" id="{06D7FBF1-6057-48A2-8F92-F4401A08B204}"/>
              </a:ext>
            </a:extLst>
          </p:cNvPr>
          <p:cNvSpPr txBox="1"/>
          <p:nvPr/>
        </p:nvSpPr>
        <p:spPr>
          <a:xfrm>
            <a:off x="3649249" y="4051924"/>
            <a:ext cx="1400729" cy="300082"/>
          </a:xfrm>
          <a:prstGeom prst="rect">
            <a:avLst/>
          </a:prstGeom>
          <a:pattFill prst="pct25">
            <a:fgClr>
              <a:srgbClr val="339933"/>
            </a:fgClr>
            <a:bgClr>
              <a:srgbClr val="006600"/>
            </a:bgClr>
          </a:patt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rPr>
              <a:t>Edition 3</a:t>
            </a:r>
          </a:p>
        </p:txBody>
      </p:sp>
      <p:sp>
        <p:nvSpPr>
          <p:cNvPr id="133" name="TextBox 132">
            <a:extLst>
              <a:ext uri="{FF2B5EF4-FFF2-40B4-BE49-F238E27FC236}">
                <a16:creationId xmlns:a16="http://schemas.microsoft.com/office/drawing/2014/main" id="{DE8618BA-D2BE-47C3-B53E-D22F6CF76B00}"/>
              </a:ext>
            </a:extLst>
          </p:cNvPr>
          <p:cNvSpPr txBox="1"/>
          <p:nvPr/>
        </p:nvSpPr>
        <p:spPr>
          <a:xfrm>
            <a:off x="3649249" y="3343264"/>
            <a:ext cx="1400729" cy="300082"/>
          </a:xfrm>
          <a:prstGeom prst="rect">
            <a:avLst/>
          </a:prstGeom>
          <a:pattFill prst="pct25">
            <a:fgClr>
              <a:srgbClr val="339933"/>
            </a:fgClr>
            <a:bgClr>
              <a:srgbClr val="006600"/>
            </a:bgClr>
          </a:patt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rPr>
              <a:t>Edition 2++</a:t>
            </a:r>
          </a:p>
        </p:txBody>
      </p:sp>
      <p:sp>
        <p:nvSpPr>
          <p:cNvPr id="134" name="TextBox 133">
            <a:extLst>
              <a:ext uri="{FF2B5EF4-FFF2-40B4-BE49-F238E27FC236}">
                <a16:creationId xmlns:a16="http://schemas.microsoft.com/office/drawing/2014/main" id="{05EC52FF-C55D-4307-AE37-CF5DB55D1C86}"/>
              </a:ext>
            </a:extLst>
          </p:cNvPr>
          <p:cNvSpPr txBox="1"/>
          <p:nvPr/>
        </p:nvSpPr>
        <p:spPr>
          <a:xfrm>
            <a:off x="6238737" y="1617334"/>
            <a:ext cx="2101094" cy="300082"/>
          </a:xfrm>
          <a:prstGeom prst="rect">
            <a:avLst/>
          </a:prstGeom>
          <a:pattFill prst="pct25">
            <a:fgClr>
              <a:srgbClr val="FF0000"/>
            </a:fgClr>
            <a:bgClr>
              <a:srgbClr val="B8260E"/>
            </a:bgClr>
          </a:patt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rPr>
              <a:t>03-1000</a:t>
            </a:r>
          </a:p>
        </p:txBody>
      </p:sp>
      <p:sp>
        <p:nvSpPr>
          <p:cNvPr id="135" name="TextBox 134">
            <a:extLst>
              <a:ext uri="{FF2B5EF4-FFF2-40B4-BE49-F238E27FC236}">
                <a16:creationId xmlns:a16="http://schemas.microsoft.com/office/drawing/2014/main" id="{3118DE3C-B5D2-41E6-ACA5-CD619F4D727A}"/>
              </a:ext>
            </a:extLst>
          </p:cNvPr>
          <p:cNvSpPr txBox="1"/>
          <p:nvPr/>
        </p:nvSpPr>
        <p:spPr>
          <a:xfrm>
            <a:off x="6238526" y="2665084"/>
            <a:ext cx="2111245" cy="300082"/>
          </a:xfrm>
          <a:prstGeom prst="rect">
            <a:avLst/>
          </a:prstGeom>
          <a:solidFill>
            <a:srgbClr val="FFFF00"/>
          </a:solid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000000"/>
                </a:solidFill>
                <a:effectLst/>
                <a:uLnTx/>
                <a:uFillTx/>
              </a:rPr>
              <a:t>03-1000A Rev 1</a:t>
            </a:r>
          </a:p>
        </p:txBody>
      </p:sp>
      <p:sp>
        <p:nvSpPr>
          <p:cNvPr id="136" name="TextBox 135">
            <a:extLst>
              <a:ext uri="{FF2B5EF4-FFF2-40B4-BE49-F238E27FC236}">
                <a16:creationId xmlns:a16="http://schemas.microsoft.com/office/drawing/2014/main" id="{BD0164AD-C35A-4562-AD74-C645D44DF1FD}"/>
              </a:ext>
            </a:extLst>
          </p:cNvPr>
          <p:cNvSpPr txBox="1"/>
          <p:nvPr/>
        </p:nvSpPr>
        <p:spPr>
          <a:xfrm>
            <a:off x="6238737" y="2131684"/>
            <a:ext cx="2101094" cy="300082"/>
          </a:xfrm>
          <a:prstGeom prst="rect">
            <a:avLst/>
          </a:prstGeom>
          <a:pattFill prst="pct25">
            <a:fgClr>
              <a:srgbClr val="FFC000"/>
            </a:fgClr>
            <a:bgClr>
              <a:srgbClr val="CC6600"/>
            </a:bgClr>
          </a:patt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rPr>
              <a:t>03-1000A</a:t>
            </a:r>
          </a:p>
        </p:txBody>
      </p:sp>
      <p:sp>
        <p:nvSpPr>
          <p:cNvPr id="137" name="TextBox 136">
            <a:extLst>
              <a:ext uri="{FF2B5EF4-FFF2-40B4-BE49-F238E27FC236}">
                <a16:creationId xmlns:a16="http://schemas.microsoft.com/office/drawing/2014/main" id="{C70811A4-88BF-4D07-AB1B-F8289EEEF799}"/>
              </a:ext>
            </a:extLst>
          </p:cNvPr>
          <p:cNvSpPr txBox="1"/>
          <p:nvPr/>
        </p:nvSpPr>
        <p:spPr>
          <a:xfrm>
            <a:off x="6238737" y="4040939"/>
            <a:ext cx="2101094" cy="300082"/>
          </a:xfrm>
          <a:prstGeom prst="rect">
            <a:avLst/>
          </a:prstGeom>
          <a:pattFill prst="pct25">
            <a:fgClr>
              <a:srgbClr val="339933"/>
            </a:fgClr>
            <a:bgClr>
              <a:srgbClr val="006600"/>
            </a:bgClr>
          </a:patt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rPr>
              <a:t>03-1000B Amendment 1</a:t>
            </a:r>
          </a:p>
        </p:txBody>
      </p:sp>
      <p:sp>
        <p:nvSpPr>
          <p:cNvPr id="138" name="TextBox 137">
            <a:extLst>
              <a:ext uri="{FF2B5EF4-FFF2-40B4-BE49-F238E27FC236}">
                <a16:creationId xmlns:a16="http://schemas.microsoft.com/office/drawing/2014/main" id="{ADCAC663-A6E6-4B55-A5A4-4761D1BEFEAA}"/>
              </a:ext>
            </a:extLst>
          </p:cNvPr>
          <p:cNvSpPr txBox="1"/>
          <p:nvPr/>
        </p:nvSpPr>
        <p:spPr>
          <a:xfrm>
            <a:off x="6238737" y="3285153"/>
            <a:ext cx="2101094" cy="507831"/>
          </a:xfrm>
          <a:prstGeom prst="rect">
            <a:avLst/>
          </a:prstGeom>
          <a:pattFill prst="pct25">
            <a:fgClr>
              <a:srgbClr val="339933"/>
            </a:fgClr>
            <a:bgClr>
              <a:srgbClr val="006600"/>
            </a:bgClr>
          </a:pattFill>
          <a:ln>
            <a:solidFill>
              <a:srgbClr val="00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rPr>
              <a:t>03-1000A  Rev 1 and adds OL 1519702</a:t>
            </a:r>
          </a:p>
        </p:txBody>
      </p:sp>
      <p:sp>
        <p:nvSpPr>
          <p:cNvPr id="139" name="Arrow: Right 23">
            <a:extLst>
              <a:ext uri="{FF2B5EF4-FFF2-40B4-BE49-F238E27FC236}">
                <a16:creationId xmlns:a16="http://schemas.microsoft.com/office/drawing/2014/main" id="{1E090B0B-E620-490E-97A6-2FA4206D586E}"/>
              </a:ext>
            </a:extLst>
          </p:cNvPr>
          <p:cNvSpPr/>
          <p:nvPr/>
        </p:nvSpPr>
        <p:spPr bwMode="auto">
          <a:xfrm>
            <a:off x="5105400" y="1570990"/>
            <a:ext cx="1098761" cy="355638"/>
          </a:xfrm>
          <a:prstGeom prst="rightArrow">
            <a:avLst/>
          </a:prstGeom>
          <a:pattFill prst="pct25">
            <a:fgClr>
              <a:srgbClr val="FF0000"/>
            </a:fgClr>
            <a:bgClr>
              <a:srgbClr val="C00000"/>
            </a:bgClr>
          </a:pattFill>
          <a:ln>
            <a:solidFill>
              <a:srgbClr val="000000"/>
            </a:solidFill>
          </a:ln>
          <a:effectLst/>
        </p:spPr>
        <p:txBody>
          <a:bodyPr vert="horz" wrap="square" lIns="68580" tIns="34290" rIns="68580" bIns="3429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0" name="Arrow: Right 24">
            <a:extLst>
              <a:ext uri="{FF2B5EF4-FFF2-40B4-BE49-F238E27FC236}">
                <a16:creationId xmlns:a16="http://schemas.microsoft.com/office/drawing/2014/main" id="{957B8538-68BB-4CF1-99A4-C2240BEF494D}"/>
              </a:ext>
            </a:extLst>
          </p:cNvPr>
          <p:cNvSpPr/>
          <p:nvPr/>
        </p:nvSpPr>
        <p:spPr bwMode="auto">
          <a:xfrm>
            <a:off x="5103312" y="2089715"/>
            <a:ext cx="1098761" cy="355638"/>
          </a:xfrm>
          <a:prstGeom prst="rightArrow">
            <a:avLst/>
          </a:prstGeom>
          <a:pattFill prst="pct25">
            <a:fgClr>
              <a:srgbClr val="FFC000"/>
            </a:fgClr>
            <a:bgClr>
              <a:srgbClr val="CC6600"/>
            </a:bgClr>
          </a:pattFill>
          <a:ln>
            <a:solidFill>
              <a:srgbClr val="000000"/>
            </a:solidFill>
          </a:ln>
          <a:effectLst/>
        </p:spPr>
        <p:txBody>
          <a:bodyPr vert="horz" wrap="square" lIns="68580" tIns="34290" rIns="68580" bIns="3429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1" name="Arrow: Right 25">
            <a:extLst>
              <a:ext uri="{FF2B5EF4-FFF2-40B4-BE49-F238E27FC236}">
                <a16:creationId xmlns:a16="http://schemas.microsoft.com/office/drawing/2014/main" id="{EC23510E-B5C6-4E27-BD54-95B5267A2DAD}"/>
              </a:ext>
            </a:extLst>
          </p:cNvPr>
          <p:cNvSpPr/>
          <p:nvPr/>
        </p:nvSpPr>
        <p:spPr bwMode="auto">
          <a:xfrm>
            <a:off x="5103312" y="2609151"/>
            <a:ext cx="1098761" cy="369037"/>
          </a:xfrm>
          <a:prstGeom prst="rightArrow">
            <a:avLst/>
          </a:prstGeom>
          <a:solidFill>
            <a:srgbClr val="FFFF00"/>
          </a:solidFill>
          <a:ln>
            <a:solidFill>
              <a:srgbClr val="000000"/>
            </a:solidFill>
          </a:ln>
          <a:effectLst/>
        </p:spPr>
        <p:txBody>
          <a:bodyPr vert="horz" wrap="square" lIns="68580" tIns="34290" rIns="68580" bIns="3429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2" name="Arrow: Right 26">
            <a:extLst>
              <a:ext uri="{FF2B5EF4-FFF2-40B4-BE49-F238E27FC236}">
                <a16:creationId xmlns:a16="http://schemas.microsoft.com/office/drawing/2014/main" id="{56671189-CCE4-4AB1-9125-72222EFB8B30}"/>
              </a:ext>
            </a:extLst>
          </p:cNvPr>
          <p:cNvSpPr/>
          <p:nvPr/>
        </p:nvSpPr>
        <p:spPr bwMode="auto">
          <a:xfrm>
            <a:off x="5103312" y="3296920"/>
            <a:ext cx="1098761" cy="355638"/>
          </a:xfrm>
          <a:prstGeom prst="rightArrow">
            <a:avLst/>
          </a:prstGeom>
          <a:pattFill prst="pct25">
            <a:fgClr>
              <a:srgbClr val="339933"/>
            </a:fgClr>
            <a:bgClr>
              <a:srgbClr val="006600"/>
            </a:bgClr>
          </a:pattFill>
          <a:ln>
            <a:solidFill>
              <a:srgbClr val="000000"/>
            </a:solidFill>
          </a:ln>
          <a:effectLst/>
        </p:spPr>
        <p:txBody>
          <a:bodyPr vert="horz" wrap="square" lIns="68580" tIns="34290" rIns="68580" bIns="3429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3" name="Arrow: Right 27">
            <a:extLst>
              <a:ext uri="{FF2B5EF4-FFF2-40B4-BE49-F238E27FC236}">
                <a16:creationId xmlns:a16="http://schemas.microsoft.com/office/drawing/2014/main" id="{5C6686E4-2F6C-49BB-9CE9-FCA3D27B67DC}"/>
              </a:ext>
            </a:extLst>
          </p:cNvPr>
          <p:cNvSpPr/>
          <p:nvPr/>
        </p:nvSpPr>
        <p:spPr bwMode="auto">
          <a:xfrm>
            <a:off x="5136359" y="3770710"/>
            <a:ext cx="1098761" cy="862510"/>
          </a:xfrm>
          <a:prstGeom prst="rightArrow">
            <a:avLst/>
          </a:prstGeom>
          <a:pattFill prst="pct25">
            <a:fgClr>
              <a:srgbClr val="339933"/>
            </a:fgClr>
            <a:bgClr>
              <a:srgbClr val="006600"/>
            </a:bgClr>
          </a:pattFill>
          <a:ln>
            <a:solidFill>
              <a:srgbClr val="000000"/>
            </a:solidFill>
          </a:ln>
          <a:effectLst/>
        </p:spPr>
        <p:txBody>
          <a:bodyPr vert="horz" wrap="square" lIns="68580" tIns="34290" rIns="68580" bIns="3429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4" name="TextBox 143">
            <a:extLst>
              <a:ext uri="{FF2B5EF4-FFF2-40B4-BE49-F238E27FC236}">
                <a16:creationId xmlns:a16="http://schemas.microsoft.com/office/drawing/2014/main" id="{79BD4E33-13BA-450C-BF31-2FE915CA4D14}"/>
              </a:ext>
            </a:extLst>
          </p:cNvPr>
          <p:cNvSpPr txBox="1"/>
          <p:nvPr/>
        </p:nvSpPr>
        <p:spPr>
          <a:xfrm>
            <a:off x="5107623" y="3330192"/>
            <a:ext cx="1092163" cy="507831"/>
          </a:xfrm>
          <a:prstGeom prst="rect">
            <a:avLst/>
          </a:prstGeom>
          <a:noFill/>
          <a:effectLst/>
        </p:spPr>
        <p:txBody>
          <a:bodyPr wrap="square" rtlCol="0">
            <a:spAutoFit/>
          </a:bodyPr>
          <a:lstStyle/>
          <a:p>
            <a:r>
              <a:rPr lang="en-US" sz="1350" dirty="0">
                <a:solidFill>
                  <a:srgbClr val="FFFFFF"/>
                </a:solidFill>
              </a:rPr>
              <a:t>M5L1 &amp; 2</a:t>
            </a:r>
          </a:p>
          <a:p>
            <a:endParaRPr lang="en-US" sz="1350" dirty="0">
              <a:solidFill>
                <a:srgbClr val="000000"/>
              </a:solidFill>
            </a:endParaRPr>
          </a:p>
        </p:txBody>
      </p:sp>
      <p:sp>
        <p:nvSpPr>
          <p:cNvPr id="145" name="TextBox 144">
            <a:extLst>
              <a:ext uri="{FF2B5EF4-FFF2-40B4-BE49-F238E27FC236}">
                <a16:creationId xmlns:a16="http://schemas.microsoft.com/office/drawing/2014/main" id="{930B3C60-E159-4F0C-B1E0-78E90BBD000C}"/>
              </a:ext>
            </a:extLst>
          </p:cNvPr>
          <p:cNvSpPr txBox="1"/>
          <p:nvPr/>
        </p:nvSpPr>
        <p:spPr>
          <a:xfrm>
            <a:off x="5065868" y="3937064"/>
            <a:ext cx="1098761" cy="507831"/>
          </a:xfrm>
          <a:prstGeom prst="rect">
            <a:avLst/>
          </a:prstGeom>
          <a:noFill/>
          <a:effectLst/>
        </p:spPr>
        <p:txBody>
          <a:bodyPr wrap="square" rtlCol="0">
            <a:spAutoFit/>
          </a:bodyPr>
          <a:lstStyle/>
          <a:p>
            <a:pPr algn="ctr"/>
            <a:r>
              <a:rPr lang="en-US" sz="1350" b="1" dirty="0">
                <a:solidFill>
                  <a:schemeClr val="bg1"/>
                </a:solidFill>
              </a:rPr>
              <a:t>Current Equipment</a:t>
            </a:r>
          </a:p>
        </p:txBody>
      </p:sp>
      <p:sp>
        <p:nvSpPr>
          <p:cNvPr id="146" name="TextBox 145">
            <a:extLst>
              <a:ext uri="{FF2B5EF4-FFF2-40B4-BE49-F238E27FC236}">
                <a16:creationId xmlns:a16="http://schemas.microsoft.com/office/drawing/2014/main" id="{DFB2BE7F-CCA5-4F0A-AAFA-7F956553EBB6}"/>
              </a:ext>
            </a:extLst>
          </p:cNvPr>
          <p:cNvSpPr txBox="1"/>
          <p:nvPr/>
        </p:nvSpPr>
        <p:spPr>
          <a:xfrm>
            <a:off x="6235120" y="4549792"/>
            <a:ext cx="3263722" cy="923330"/>
          </a:xfrm>
          <a:prstGeom prst="rect">
            <a:avLst/>
          </a:prstGeom>
          <a:pattFill prst="pct25">
            <a:fgClr>
              <a:srgbClr val="339933"/>
            </a:fgClr>
            <a:bgClr>
              <a:srgbClr val="006600"/>
            </a:bgClr>
          </a:pattFill>
          <a:ln>
            <a:solidFill>
              <a:srgbClr val="000000"/>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rPr>
              <a:t>17-1000 Rev 1.1 (Mark XIIB) Removes Mode 4, includes Mode S Military Interrogator, Passive reception,  ADS-B and Mode 5 Level 2-B, </a:t>
            </a:r>
          </a:p>
        </p:txBody>
      </p:sp>
      <p:sp>
        <p:nvSpPr>
          <p:cNvPr id="147" name="TextBox 146">
            <a:extLst>
              <a:ext uri="{FF2B5EF4-FFF2-40B4-BE49-F238E27FC236}">
                <a16:creationId xmlns:a16="http://schemas.microsoft.com/office/drawing/2014/main" id="{61257970-1CF4-4854-9DE3-85F3CC00C247}"/>
              </a:ext>
            </a:extLst>
          </p:cNvPr>
          <p:cNvSpPr txBox="1"/>
          <p:nvPr/>
        </p:nvSpPr>
        <p:spPr>
          <a:xfrm>
            <a:off x="3663286" y="4767475"/>
            <a:ext cx="1402582" cy="507831"/>
          </a:xfrm>
          <a:prstGeom prst="rect">
            <a:avLst/>
          </a:prstGeom>
          <a:solidFill>
            <a:srgbClr val="7030A0"/>
          </a:solidFill>
          <a:ln>
            <a:solidFill>
              <a:srgbClr val="000000"/>
            </a:solidFill>
          </a:ln>
          <a:effectLst/>
        </p:spPr>
        <p:txBody>
          <a:bodyPr wrap="square" rtlCol="0">
            <a:spAutoFit/>
          </a:bodyPr>
          <a:lstStyle>
            <a:defPPr>
              <a:defRPr lang="en-US"/>
            </a:defPPr>
            <a:lvl1pPr algn="ctr">
              <a:defRPr sz="1350">
                <a:solidFill>
                  <a:schemeClr val="bg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rPr>
              <a:t>No STANAG Equivalent </a:t>
            </a:r>
          </a:p>
        </p:txBody>
      </p:sp>
      <p:sp>
        <p:nvSpPr>
          <p:cNvPr id="148" name="TextBox 147">
            <a:extLst>
              <a:ext uri="{FF2B5EF4-FFF2-40B4-BE49-F238E27FC236}">
                <a16:creationId xmlns:a16="http://schemas.microsoft.com/office/drawing/2014/main" id="{79BD4E33-13BA-450C-BF31-2FE915CA4D14}"/>
              </a:ext>
            </a:extLst>
          </p:cNvPr>
          <p:cNvSpPr txBox="1"/>
          <p:nvPr/>
        </p:nvSpPr>
        <p:spPr>
          <a:xfrm>
            <a:off x="5206863" y="2662291"/>
            <a:ext cx="700365" cy="300082"/>
          </a:xfrm>
          <a:prstGeom prst="rect">
            <a:avLst/>
          </a:prstGeom>
          <a:noFill/>
          <a:effectLst/>
        </p:spPr>
        <p:txBody>
          <a:bodyPr wrap="square" rtlCol="0">
            <a:spAutoFit/>
          </a:bodyPr>
          <a:lstStyle/>
          <a:p>
            <a:r>
              <a:rPr lang="en-US" sz="1350" b="1" dirty="0">
                <a:solidFill>
                  <a:srgbClr val="000000"/>
                </a:solidFill>
              </a:rPr>
              <a:t>M5L1</a:t>
            </a:r>
            <a:endParaRPr lang="en-US" sz="1350" dirty="0">
              <a:solidFill>
                <a:srgbClr val="000000"/>
              </a:solidFill>
            </a:endParaRPr>
          </a:p>
        </p:txBody>
      </p:sp>
      <p:sp>
        <p:nvSpPr>
          <p:cNvPr id="149" name="TextBox 148"/>
          <p:cNvSpPr txBox="1"/>
          <p:nvPr/>
        </p:nvSpPr>
        <p:spPr>
          <a:xfrm>
            <a:off x="3497381" y="5597886"/>
            <a:ext cx="5294702" cy="369332"/>
          </a:xfrm>
          <a:prstGeom prst="rect">
            <a:avLst/>
          </a:prstGeom>
          <a:solidFill>
            <a:srgbClr val="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Note: DoD AIMS only certifies to 17-1000 Rev 1</a:t>
            </a:r>
          </a:p>
        </p:txBody>
      </p:sp>
      <p:sp>
        <p:nvSpPr>
          <p:cNvPr id="4" name="Text Placeholder 6">
            <a:extLst>
              <a:ext uri="{FF2B5EF4-FFF2-40B4-BE49-F238E27FC236}">
                <a16:creationId xmlns:a16="http://schemas.microsoft.com/office/drawing/2014/main" id="{9DDF5590-631C-D435-4FDF-788F0E2FD672}"/>
              </a:ext>
            </a:extLst>
          </p:cNvPr>
          <p:cNvSpPr txBox="1">
            <a:spLocks/>
          </p:cNvSpPr>
          <p:nvPr/>
        </p:nvSpPr>
        <p:spPr>
          <a:xfrm>
            <a:off x="2418298" y="170096"/>
            <a:ext cx="9365721" cy="819145"/>
          </a:xfrm>
          <a:prstGeom prst="rect">
            <a:avLst/>
          </a:prstGeom>
        </p:spPr>
        <p:txBody>
          <a:bodyPr>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r">
              <a:buNone/>
            </a:pPr>
            <a:r>
              <a:rPr lang="en-US" sz="3200" dirty="0"/>
              <a:t>NATO STANAG 4193 Vs DoD AIMS</a:t>
            </a:r>
          </a:p>
        </p:txBody>
      </p:sp>
    </p:spTree>
    <p:extLst>
      <p:ext uri="{BB962C8B-B14F-4D97-AF65-F5344CB8AC3E}">
        <p14:creationId xmlns:p14="http://schemas.microsoft.com/office/powerpoint/2010/main" val="413167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418298" y="170096"/>
            <a:ext cx="9365721" cy="819145"/>
          </a:xfrm>
        </p:spPr>
        <p:txBody>
          <a:bodyPr>
            <a:normAutofit/>
          </a:bodyPr>
          <a:lstStyle/>
          <a:p>
            <a:r>
              <a:rPr lang="en-US" sz="3200" dirty="0"/>
              <a:t>NATO STANAG 4193 Vs DoD AIMS</a:t>
            </a:r>
          </a:p>
        </p:txBody>
      </p:sp>
      <p:sp>
        <p:nvSpPr>
          <p:cNvPr id="3" name="Text Placeholder 6">
            <a:extLst>
              <a:ext uri="{FF2B5EF4-FFF2-40B4-BE49-F238E27FC236}">
                <a16:creationId xmlns:a16="http://schemas.microsoft.com/office/drawing/2014/main" id="{5EE1E590-8755-C32A-2509-7C0AB4F8C1A6}"/>
              </a:ext>
            </a:extLst>
          </p:cNvPr>
          <p:cNvSpPr txBox="1">
            <a:spLocks/>
          </p:cNvSpPr>
          <p:nvPr/>
        </p:nvSpPr>
        <p:spPr>
          <a:xfrm>
            <a:off x="1734804" y="1432821"/>
            <a:ext cx="10049215" cy="4643153"/>
          </a:xfrm>
          <a:prstGeom prst="rect">
            <a:avLst/>
          </a:prstGeom>
        </p:spPr>
        <p:txBody>
          <a:bodyPr>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defTabSz="457200">
              <a:buNone/>
            </a:pPr>
            <a:r>
              <a:rPr lang="en-US" sz="3500" dirty="0">
                <a:solidFill>
                  <a:schemeClr val="tx1"/>
                </a:solidFill>
              </a:rPr>
              <a:t>NATO STANAG 4193 Edition 4:</a:t>
            </a:r>
          </a:p>
          <a:p>
            <a:pPr marL="914400" lvl="2" indent="-457200" defTabSz="457200">
              <a:buFont typeface="Wingdings" panose="05000000000000000000" pitchFamily="2" charset="2"/>
              <a:buChar char="ü"/>
            </a:pPr>
            <a:r>
              <a:rPr lang="en-US" sz="2900" dirty="0">
                <a:solidFill>
                  <a:schemeClr val="tx1"/>
                </a:solidFill>
              </a:rPr>
              <a:t>Work has started with approved change notes</a:t>
            </a:r>
          </a:p>
          <a:p>
            <a:pPr marL="914400" lvl="2" indent="-457200" defTabSz="457200">
              <a:buFont typeface="Wingdings" panose="05000000000000000000" pitchFamily="2" charset="2"/>
              <a:buChar char="ü"/>
            </a:pPr>
            <a:r>
              <a:rPr lang="en-US" sz="2900" dirty="0">
                <a:solidFill>
                  <a:schemeClr val="tx1"/>
                </a:solidFill>
              </a:rPr>
              <a:t>The IFF CaT agreed to reformat the STANAG 4193 Edition 4 resemble DoD AIMS 17-1000 Rev 1.1 structure</a:t>
            </a:r>
          </a:p>
          <a:p>
            <a:pPr marL="914400" lvl="2" indent="-457200" defTabSz="457200">
              <a:buFont typeface="Wingdings" panose="05000000000000000000" pitchFamily="2" charset="2"/>
              <a:buChar char="ü"/>
            </a:pPr>
            <a:r>
              <a:rPr lang="en-US" sz="2900" dirty="0">
                <a:solidFill>
                  <a:schemeClr val="tx1"/>
                </a:solidFill>
              </a:rPr>
              <a:t>First Harmonization meeting to compare the difference between the two documents</a:t>
            </a:r>
          </a:p>
          <a:p>
            <a:pPr marL="914400" lvl="2" indent="-457200" defTabSz="457200">
              <a:buFont typeface="Wingdings" panose="05000000000000000000" pitchFamily="2" charset="2"/>
              <a:buChar char="ü"/>
            </a:pPr>
            <a:r>
              <a:rPr lang="en-US" sz="2900" dirty="0">
                <a:solidFill>
                  <a:schemeClr val="tx1"/>
                </a:solidFill>
              </a:rPr>
              <a:t>The Goal is to make these two documents “look” the same with minor differences</a:t>
            </a:r>
          </a:p>
          <a:p>
            <a:pPr marL="402336" lvl="1" indent="0">
              <a:buNone/>
            </a:pPr>
            <a:endParaRPr lang="en-US" sz="2400" b="1" dirty="0">
              <a:solidFill>
                <a:srgbClr val="003399"/>
              </a:solidFill>
            </a:endParaRPr>
          </a:p>
          <a:p>
            <a:pPr marL="0" indent="0" algn="ctr">
              <a:buFont typeface="Arial" panose="020B0604020202020204" pitchFamily="34" charset="0"/>
              <a:buNone/>
            </a:pPr>
            <a:endParaRPr lang="en-US" sz="3200" dirty="0"/>
          </a:p>
        </p:txBody>
      </p:sp>
    </p:spTree>
    <p:extLst>
      <p:ext uri="{BB962C8B-B14F-4D97-AF65-F5344CB8AC3E}">
        <p14:creationId xmlns:p14="http://schemas.microsoft.com/office/powerpoint/2010/main" val="249846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418298" y="170096"/>
            <a:ext cx="9365721" cy="819145"/>
          </a:xfrm>
        </p:spPr>
        <p:txBody>
          <a:bodyPr>
            <a:normAutofit/>
          </a:bodyPr>
          <a:lstStyle/>
          <a:p>
            <a:r>
              <a:rPr lang="en-US" sz="3200" dirty="0"/>
              <a:t>National Secure Mode (NSM)</a:t>
            </a:r>
          </a:p>
        </p:txBody>
      </p:sp>
      <p:sp>
        <p:nvSpPr>
          <p:cNvPr id="3" name="Text Placeholder 6">
            <a:extLst>
              <a:ext uri="{FF2B5EF4-FFF2-40B4-BE49-F238E27FC236}">
                <a16:creationId xmlns:a16="http://schemas.microsoft.com/office/drawing/2014/main" id="{5EE1E590-8755-C32A-2509-7C0AB4F8C1A6}"/>
              </a:ext>
            </a:extLst>
          </p:cNvPr>
          <p:cNvSpPr txBox="1">
            <a:spLocks/>
          </p:cNvSpPr>
          <p:nvPr/>
        </p:nvSpPr>
        <p:spPr>
          <a:xfrm>
            <a:off x="846161" y="989241"/>
            <a:ext cx="11345839" cy="5411559"/>
          </a:xfrm>
          <a:prstGeom prst="rect">
            <a:avLst/>
          </a:prstGeom>
        </p:spPr>
        <p:txBody>
          <a:bodyPr>
            <a:normAutofit fontScale="25000" lnSpcReduction="20000"/>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defTabSz="457200">
              <a:lnSpc>
                <a:spcPct val="132000"/>
              </a:lnSpc>
              <a:buNone/>
            </a:pPr>
            <a:r>
              <a:rPr lang="en-US" sz="12800" b="1" dirty="0">
                <a:solidFill>
                  <a:schemeClr val="tx1"/>
                </a:solidFill>
              </a:rPr>
              <a:t>NATO Position:</a:t>
            </a:r>
          </a:p>
          <a:p>
            <a:pPr marL="914400" lvl="2" indent="-457200" defTabSz="457200">
              <a:lnSpc>
                <a:spcPct val="132000"/>
              </a:lnSpc>
              <a:buFont typeface="Wingdings" panose="05000000000000000000" pitchFamily="2" charset="2"/>
              <a:buChar char="ü"/>
            </a:pPr>
            <a:r>
              <a:rPr lang="en-US" sz="9600" dirty="0">
                <a:solidFill>
                  <a:schemeClr val="tx1"/>
                </a:solidFill>
              </a:rPr>
              <a:t>This policy applies to the transfer and use of Mode 5 technical details for NSM development by all NATO Nations and Partners.  The restrictions will be implemented upon ratification of this policy.</a:t>
            </a:r>
          </a:p>
          <a:p>
            <a:pPr marL="914400" lvl="2" indent="-457200" defTabSz="457200">
              <a:lnSpc>
                <a:spcPct val="132000"/>
              </a:lnSpc>
              <a:buFont typeface="Wingdings" panose="05000000000000000000" pitchFamily="2" charset="2"/>
              <a:buChar char="ü"/>
            </a:pPr>
            <a:r>
              <a:rPr lang="en-US" sz="9600" dirty="0">
                <a:solidFill>
                  <a:schemeClr val="tx1"/>
                </a:solidFill>
              </a:rPr>
              <a:t>The IFF Mode 5 waveform is only to be used with NSA/SECAN approved encryption devices.</a:t>
            </a:r>
          </a:p>
          <a:p>
            <a:pPr marL="914400" lvl="2" indent="-457200" defTabSz="457200">
              <a:lnSpc>
                <a:spcPct val="132000"/>
              </a:lnSpc>
              <a:buFont typeface="Wingdings" panose="05000000000000000000" pitchFamily="2" charset="2"/>
              <a:buChar char="ü"/>
            </a:pPr>
            <a:r>
              <a:rPr lang="en-US" sz="9600" dirty="0">
                <a:solidFill>
                  <a:schemeClr val="tx1"/>
                </a:solidFill>
              </a:rPr>
              <a:t>The future use or incorporation of IFF Mode 5 NATO technology to design a NSM is prohibited by any NATO nation or its Industries.</a:t>
            </a:r>
          </a:p>
          <a:p>
            <a:pPr marL="914400" lvl="2" indent="-457200" defTabSz="457200">
              <a:lnSpc>
                <a:spcPct val="132000"/>
              </a:lnSpc>
              <a:buFont typeface="Wingdings" panose="05000000000000000000" pitchFamily="2" charset="2"/>
              <a:buChar char="ü"/>
            </a:pPr>
            <a:r>
              <a:rPr lang="en-US" sz="9600" dirty="0">
                <a:solidFill>
                  <a:schemeClr val="tx1"/>
                </a:solidFill>
              </a:rPr>
              <a:t>Any previously developed waveforms or technical designs that share any characteristics with Mode 5 are prohibited and should be destroyed and no longer promulgated, used, or supported by NATO Nations and their Industries. </a:t>
            </a:r>
          </a:p>
          <a:p>
            <a:pPr marL="402336" lvl="1" indent="0">
              <a:buNone/>
            </a:pPr>
            <a:endParaRPr lang="en-US" sz="2400" b="1" dirty="0">
              <a:solidFill>
                <a:srgbClr val="003399"/>
              </a:solidFill>
            </a:endParaRPr>
          </a:p>
          <a:p>
            <a:pPr marL="0" indent="0" algn="ctr">
              <a:buFont typeface="Arial" panose="020B0604020202020204" pitchFamily="34" charset="0"/>
              <a:buNone/>
            </a:pPr>
            <a:endParaRPr lang="en-US" sz="3200" dirty="0"/>
          </a:p>
        </p:txBody>
      </p:sp>
    </p:spTree>
    <p:extLst>
      <p:ext uri="{BB962C8B-B14F-4D97-AF65-F5344CB8AC3E}">
        <p14:creationId xmlns:p14="http://schemas.microsoft.com/office/powerpoint/2010/main" val="355689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418298" y="170096"/>
            <a:ext cx="9365721" cy="819145"/>
          </a:xfrm>
        </p:spPr>
        <p:txBody>
          <a:bodyPr>
            <a:normAutofit/>
          </a:bodyPr>
          <a:lstStyle/>
          <a:p>
            <a:r>
              <a:rPr lang="en-US" sz="3200" dirty="0"/>
              <a:t>National Secure Mode (NSM)</a:t>
            </a:r>
          </a:p>
        </p:txBody>
      </p:sp>
      <p:sp>
        <p:nvSpPr>
          <p:cNvPr id="3" name="Text Placeholder 6">
            <a:extLst>
              <a:ext uri="{FF2B5EF4-FFF2-40B4-BE49-F238E27FC236}">
                <a16:creationId xmlns:a16="http://schemas.microsoft.com/office/drawing/2014/main" id="{5EE1E590-8755-C32A-2509-7C0AB4F8C1A6}"/>
              </a:ext>
            </a:extLst>
          </p:cNvPr>
          <p:cNvSpPr txBox="1">
            <a:spLocks/>
          </p:cNvSpPr>
          <p:nvPr/>
        </p:nvSpPr>
        <p:spPr>
          <a:xfrm>
            <a:off x="1734804" y="1276345"/>
            <a:ext cx="10457196" cy="5411559"/>
          </a:xfrm>
          <a:prstGeom prst="rect">
            <a:avLst/>
          </a:prstGeom>
        </p:spPr>
        <p:txBody>
          <a:bodyPr>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402336" lvl="1" indent="0">
              <a:buNone/>
            </a:pPr>
            <a:endParaRPr lang="en-US" sz="2400" b="1" dirty="0">
              <a:solidFill>
                <a:srgbClr val="003399"/>
              </a:solidFill>
            </a:endParaRPr>
          </a:p>
          <a:p>
            <a:pPr marL="0" indent="0" algn="ctr">
              <a:buFont typeface="Arial" panose="020B0604020202020204" pitchFamily="34" charset="0"/>
              <a:buNone/>
            </a:pPr>
            <a:endParaRPr lang="en-US" sz="3200" dirty="0"/>
          </a:p>
        </p:txBody>
      </p:sp>
      <p:sp>
        <p:nvSpPr>
          <p:cNvPr id="4" name="TextBox 3">
            <a:extLst>
              <a:ext uri="{FF2B5EF4-FFF2-40B4-BE49-F238E27FC236}">
                <a16:creationId xmlns:a16="http://schemas.microsoft.com/office/drawing/2014/main" id="{AFF562A4-DDE5-7000-0A27-5EE76BFEE144}"/>
              </a:ext>
            </a:extLst>
          </p:cNvPr>
          <p:cNvSpPr txBox="1"/>
          <p:nvPr/>
        </p:nvSpPr>
        <p:spPr>
          <a:xfrm>
            <a:off x="1378423" y="2154328"/>
            <a:ext cx="10304060" cy="1523494"/>
          </a:xfrm>
          <a:prstGeom prst="rect">
            <a:avLst/>
          </a:prstGeom>
          <a:noFill/>
        </p:spPr>
        <p:txBody>
          <a:bodyPr wrap="square">
            <a:spAutoFit/>
          </a:bodyPr>
          <a:lstStyle/>
          <a:p>
            <a:pPr marL="0" indent="0" defTabSz="457200">
              <a:buNone/>
            </a:pPr>
            <a:r>
              <a:rPr lang="en-US" sz="3500" dirty="0">
                <a:solidFill>
                  <a:schemeClr val="tx1"/>
                </a:solidFill>
              </a:rPr>
              <a:t>Future Actions:</a:t>
            </a:r>
          </a:p>
          <a:p>
            <a:pPr marL="914400" lvl="2" indent="-457200" defTabSz="457200">
              <a:buFont typeface="Wingdings" panose="05000000000000000000" pitchFamily="2" charset="2"/>
              <a:buChar char="ü"/>
            </a:pPr>
            <a:r>
              <a:rPr lang="en-US" sz="2900" dirty="0">
                <a:solidFill>
                  <a:schemeClr val="tx1"/>
                </a:solidFill>
              </a:rPr>
              <a:t>NATO must finalize</a:t>
            </a:r>
            <a:r>
              <a:rPr lang="en-US" sz="2900" dirty="0"/>
              <a:t> the NSM </a:t>
            </a:r>
            <a:r>
              <a:rPr lang="en-US" sz="2900" dirty="0">
                <a:solidFill>
                  <a:schemeClr val="tx1"/>
                </a:solidFill>
              </a:rPr>
              <a:t>policy</a:t>
            </a:r>
          </a:p>
          <a:p>
            <a:pPr marL="914400" lvl="2" indent="-457200" defTabSz="457200">
              <a:buFont typeface="Wingdings" panose="05000000000000000000" pitchFamily="2" charset="2"/>
              <a:buChar char="ü"/>
            </a:pPr>
            <a:r>
              <a:rPr lang="en-US" sz="2900" dirty="0">
                <a:solidFill>
                  <a:schemeClr val="tx1"/>
                </a:solidFill>
              </a:rPr>
              <a:t>DoD </a:t>
            </a:r>
            <a:r>
              <a:rPr lang="en-US" sz="2900" dirty="0"/>
              <a:t>CIO is looking to create </a:t>
            </a:r>
            <a:r>
              <a:rPr lang="en-US" sz="2900" dirty="0">
                <a:solidFill>
                  <a:schemeClr val="tx1"/>
                </a:solidFill>
              </a:rPr>
              <a:t> a US Policy on NSM</a:t>
            </a:r>
          </a:p>
        </p:txBody>
      </p:sp>
    </p:spTree>
    <p:extLst>
      <p:ext uri="{BB962C8B-B14F-4D97-AF65-F5344CB8AC3E}">
        <p14:creationId xmlns:p14="http://schemas.microsoft.com/office/powerpoint/2010/main" val="116642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84011" y="1620760"/>
            <a:ext cx="407988"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2E340-0663-474B-992C-9192B5C45E57}" type="slidenum">
              <a:rPr kumimoji="0" lang="en-US" sz="1200" b="0" i="1" u="none" strike="noStrike" kern="1200" cap="none" spc="0" normalizeH="0" baseline="0" noProof="0" smtClean="0">
                <a:ln>
                  <a:noFill/>
                </a:ln>
                <a:solidFill>
                  <a:srgbClr val="F5F5F5"/>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1" u="none" strike="noStrike" kern="1200" cap="none" spc="0" normalizeH="0" baseline="0" noProof="0" dirty="0">
              <a:ln>
                <a:noFill/>
              </a:ln>
              <a:solidFill>
                <a:srgbClr val="F5F5F5"/>
              </a:solidFill>
              <a:effectLst/>
              <a:uLnTx/>
              <a:uFillTx/>
              <a:latin typeface="Century Schoolbook" panose="02040604050505020304"/>
              <a:ea typeface="+mn-ea"/>
              <a:cs typeface="+mn-cs"/>
            </a:endParaRPr>
          </a:p>
        </p:txBody>
      </p:sp>
      <p:sp>
        <p:nvSpPr>
          <p:cNvPr id="4" name="TextBox 3"/>
          <p:cNvSpPr txBox="1"/>
          <p:nvPr/>
        </p:nvSpPr>
        <p:spPr>
          <a:xfrm>
            <a:off x="1637688" y="465909"/>
            <a:ext cx="10146323"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2024 DoD AIMS User Working Group (UWG)</a:t>
            </a:r>
          </a:p>
        </p:txBody>
      </p:sp>
      <p:sp>
        <p:nvSpPr>
          <p:cNvPr id="13" name="Content Placeholder 4">
            <a:extLst>
              <a:ext uri="{FF2B5EF4-FFF2-40B4-BE49-F238E27FC236}">
                <a16:creationId xmlns:a16="http://schemas.microsoft.com/office/drawing/2014/main" id="{F668E977-9248-F563-0700-9B92BFC270B7}"/>
              </a:ext>
            </a:extLst>
          </p:cNvPr>
          <p:cNvSpPr txBox="1">
            <a:spLocks/>
          </p:cNvSpPr>
          <p:nvPr/>
        </p:nvSpPr>
        <p:spPr>
          <a:xfrm>
            <a:off x="330198" y="1999398"/>
            <a:ext cx="11657807" cy="3145203"/>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283464" marR="0" lvl="0" indent="-283464" algn="l" defTabSz="914400" rtl="0" eaLnBrk="1" fontAlgn="auto" latinLnBrk="0" hangingPunct="1">
              <a:lnSpc>
                <a:spcPct val="112000"/>
              </a:lnSpc>
              <a:spcBef>
                <a:spcPts val="9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lumMod val="85000"/>
                  <a:lumOff val="15000"/>
                </a:prstClr>
              </a:solidFill>
              <a:effectLst/>
              <a:uLnTx/>
              <a:uFillTx/>
              <a:latin typeface="Century Schoolbook" panose="02040604050505020304"/>
              <a:ea typeface="+mn-ea"/>
              <a:cs typeface="+mn-cs"/>
            </a:endParaRPr>
          </a:p>
          <a:p>
            <a:pPr marR="0" lvl="0" algn="l" defTabSz="914400" rtl="0" eaLnBrk="1" fontAlgn="auto" latinLnBrk="0" hangingPunct="1">
              <a:lnSpc>
                <a:spcPct val="112000"/>
              </a:lnSpc>
              <a:spcBef>
                <a:spcPts val="9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lumMod val="85000"/>
                    <a:lumOff val="15000"/>
                  </a:prstClr>
                </a:solidFill>
                <a:effectLst/>
                <a:uLnTx/>
                <a:uFillTx/>
                <a:ea typeface="+mn-ea"/>
                <a:cs typeface="+mn-cs"/>
              </a:rPr>
              <a:t>AIMS User Working Group (UWG) is an annual event hosted by the AIMS Program Office </a:t>
            </a:r>
          </a:p>
          <a:p>
            <a:pPr marR="0" lvl="0" algn="l" defTabSz="914400" rtl="0" eaLnBrk="1" fontAlgn="auto" latinLnBrk="0" hangingPunct="1">
              <a:lnSpc>
                <a:spcPct val="112000"/>
              </a:lnSpc>
              <a:spcBef>
                <a:spcPts val="9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lumMod val="85000"/>
                    <a:lumOff val="15000"/>
                  </a:prstClr>
                </a:solidFill>
                <a:effectLst/>
                <a:uLnTx/>
                <a:uFillTx/>
                <a:ea typeface="+mn-ea"/>
                <a:cs typeface="+mn-cs"/>
              </a:rPr>
              <a:t>Purpose:  To bring the IFF community together for teaching seminars and vendor demonstrations.  It also provides an opportunity for the user to interface directly with the AIMS PO to discuss issues of importance or concern.  </a:t>
            </a:r>
          </a:p>
          <a:p>
            <a:pPr marL="283464" marR="0" lvl="0" indent="-283464" algn="l" defTabSz="914400" rtl="0" eaLnBrk="1" fontAlgn="auto" latinLnBrk="0" hangingPunct="1">
              <a:lnSpc>
                <a:spcPct val="112000"/>
              </a:lnSpc>
              <a:spcBef>
                <a:spcPts val="9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a:p>
            <a:pPr marL="283464" marR="0" lvl="0" indent="-283464" algn="l" defTabSz="914400" rtl="0" eaLnBrk="1" fontAlgn="auto" latinLnBrk="0" hangingPunct="1">
              <a:lnSpc>
                <a:spcPct val="112000"/>
              </a:lnSpc>
              <a:spcBef>
                <a:spcPts val="9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50338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84011" y="1620760"/>
            <a:ext cx="407988"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2E340-0663-474B-992C-9192B5C45E57}" type="slidenum">
              <a:rPr kumimoji="0" lang="en-US" sz="1200" b="0" i="1" u="none" strike="noStrike" kern="1200" cap="none" spc="0" normalizeH="0" baseline="0" noProof="0" smtClean="0">
                <a:ln>
                  <a:noFill/>
                </a:ln>
                <a:solidFill>
                  <a:srgbClr val="F5F5F5"/>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1" u="none" strike="noStrike" kern="1200" cap="none" spc="0" normalizeH="0" baseline="0" noProof="0" dirty="0">
              <a:ln>
                <a:noFill/>
              </a:ln>
              <a:solidFill>
                <a:srgbClr val="F5F5F5"/>
              </a:solidFill>
              <a:effectLst/>
              <a:uLnTx/>
              <a:uFillTx/>
              <a:latin typeface="Century Schoolbook" panose="02040604050505020304"/>
              <a:ea typeface="+mn-ea"/>
              <a:cs typeface="+mn-cs"/>
            </a:endParaRPr>
          </a:p>
        </p:txBody>
      </p:sp>
      <p:sp>
        <p:nvSpPr>
          <p:cNvPr id="4" name="TextBox 3"/>
          <p:cNvSpPr txBox="1"/>
          <p:nvPr/>
        </p:nvSpPr>
        <p:spPr>
          <a:xfrm>
            <a:off x="1637688" y="465909"/>
            <a:ext cx="10146323"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2024 DoD AIMS User Working Group (UWG)</a:t>
            </a:r>
          </a:p>
        </p:txBody>
      </p:sp>
      <p:sp>
        <p:nvSpPr>
          <p:cNvPr id="13" name="Content Placeholder 4">
            <a:extLst>
              <a:ext uri="{FF2B5EF4-FFF2-40B4-BE49-F238E27FC236}">
                <a16:creationId xmlns:a16="http://schemas.microsoft.com/office/drawing/2014/main" id="{F668E977-9248-F563-0700-9B92BFC270B7}"/>
              </a:ext>
            </a:extLst>
          </p:cNvPr>
          <p:cNvSpPr txBox="1">
            <a:spLocks/>
          </p:cNvSpPr>
          <p:nvPr/>
        </p:nvSpPr>
        <p:spPr>
          <a:xfrm>
            <a:off x="534192" y="2494405"/>
            <a:ext cx="11657807" cy="3145203"/>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R="0" lvl="0" algn="l" defTabSz="914400" rtl="0" eaLnBrk="1" fontAlgn="auto" latinLnBrk="0" hangingPunct="1">
              <a:lnSpc>
                <a:spcPct val="112000"/>
              </a:lnSpc>
              <a:spcBef>
                <a:spcPts val="9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lumMod val="85000"/>
                    <a:lumOff val="15000"/>
                  </a:prstClr>
                </a:solidFill>
                <a:effectLst/>
                <a:uLnTx/>
                <a:uFillTx/>
                <a:ea typeface="+mn-ea"/>
                <a:cs typeface="+mn-cs"/>
              </a:rPr>
              <a:t>The goal is to ensure IFF interoperability and promote the identification of friends and prevention of fratricide.</a:t>
            </a:r>
          </a:p>
          <a:p>
            <a:pPr marR="0" lvl="0" algn="l" defTabSz="914400" rtl="0" eaLnBrk="1" fontAlgn="auto" latinLnBrk="0" hangingPunct="1">
              <a:lnSpc>
                <a:spcPct val="112000"/>
              </a:lnSpc>
              <a:spcBef>
                <a:spcPts val="9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lumMod val="85000"/>
                    <a:lumOff val="15000"/>
                  </a:prstClr>
                </a:solidFill>
                <a:effectLst/>
                <a:uLnTx/>
                <a:uFillTx/>
                <a:ea typeface="+mn-ea"/>
                <a:cs typeface="+mn-cs"/>
              </a:rPr>
              <a:t>2024 UWG dates 25-29 March 2024 in Atlanta, GA (in contracting)</a:t>
            </a:r>
          </a:p>
          <a:p>
            <a:pPr>
              <a:buFont typeface="Wingdings" panose="05000000000000000000" pitchFamily="2" charset="2"/>
              <a:buChar char="ü"/>
            </a:pPr>
            <a:r>
              <a:rPr lang="en-US" sz="3200" dirty="0">
                <a:solidFill>
                  <a:prstClr val="black">
                    <a:lumMod val="85000"/>
                    <a:lumOff val="15000"/>
                  </a:prstClr>
                </a:solidFill>
              </a:rPr>
              <a:t>APAN address: https://community.apan.org/wg/aimsug/</a:t>
            </a:r>
          </a:p>
          <a:p>
            <a:pPr marL="283464" marR="0" lvl="0" indent="-283464" algn="l" defTabSz="914400" rtl="0" eaLnBrk="1" fontAlgn="auto" latinLnBrk="0" hangingPunct="1">
              <a:lnSpc>
                <a:spcPct val="112000"/>
              </a:lnSpc>
              <a:spcBef>
                <a:spcPts val="9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a:p>
            <a:pPr marL="283464" marR="0" lvl="0" indent="-283464" algn="l" defTabSz="914400" rtl="0" eaLnBrk="1" fontAlgn="auto" latinLnBrk="0" hangingPunct="1">
              <a:lnSpc>
                <a:spcPct val="112000"/>
              </a:lnSpc>
              <a:spcBef>
                <a:spcPts val="9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0383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2379134"/>
            <a:ext cx="4241799" cy="2498733"/>
          </a:xfrm>
        </p:spPr>
        <p:txBody>
          <a:bodyPr>
            <a:normAutofit fontScale="90000"/>
          </a:bodyPr>
          <a:lstStyle/>
          <a:p>
            <a:pPr algn="ctr"/>
            <a:r>
              <a:rPr lang="en-US" sz="6000" b="1" i="0" dirty="0"/>
              <a:t>Points </a:t>
            </a:r>
            <a:br>
              <a:rPr lang="en-US" sz="6000" b="1" i="0" dirty="0"/>
            </a:br>
            <a:r>
              <a:rPr lang="en-US" sz="6000" b="1" i="0" dirty="0"/>
              <a:t>of </a:t>
            </a:r>
            <a:br>
              <a:rPr lang="en-US" sz="6000" b="1" i="0" dirty="0"/>
            </a:br>
            <a:r>
              <a:rPr lang="en-US" sz="6000" b="1" i="0" dirty="0"/>
              <a:t>Contact</a:t>
            </a:r>
          </a:p>
        </p:txBody>
      </p:sp>
      <p:sp>
        <p:nvSpPr>
          <p:cNvPr id="3" name="Slide Number Placeholder 2"/>
          <p:cNvSpPr>
            <a:spLocks noGrp="1"/>
          </p:cNvSpPr>
          <p:nvPr>
            <p:ph type="sldNum" sz="quarter" idx="12"/>
          </p:nvPr>
        </p:nvSpPr>
        <p:spPr/>
        <p:txBody>
          <a:bodyPr/>
          <a:lstStyle/>
          <a:p>
            <a:fld id="{13D2E340-0663-474B-992C-9192B5C45E57}" type="slidenum">
              <a:rPr lang="en-US" noProof="0" smtClean="0"/>
              <a:t>19</a:t>
            </a:fld>
            <a:endParaRPr lang="en-US" noProof="0"/>
          </a:p>
        </p:txBody>
      </p:sp>
      <p:sp>
        <p:nvSpPr>
          <p:cNvPr id="4" name="Content Placeholder 3"/>
          <p:cNvSpPr>
            <a:spLocks noGrp="1"/>
          </p:cNvSpPr>
          <p:nvPr>
            <p:ph idx="1"/>
          </p:nvPr>
        </p:nvSpPr>
        <p:spPr>
          <a:xfrm>
            <a:off x="5266265" y="478971"/>
            <a:ext cx="7086602" cy="5493745"/>
          </a:xfrm>
        </p:spPr>
        <p:txBody>
          <a:bodyPr>
            <a:normAutofit lnSpcReduction="10000"/>
          </a:bodyPr>
          <a:lstStyle/>
          <a:p>
            <a:pPr marL="0" indent="0">
              <a:buNone/>
            </a:pPr>
            <a:r>
              <a:rPr lang="en-US" sz="3200" dirty="0">
                <a:latin typeface="Arial" panose="020B0604020202020204" pitchFamily="34" charset="0"/>
                <a:cs typeface="Arial" panose="020B0604020202020204" pitchFamily="34" charset="0"/>
              </a:rPr>
              <a:t>John Seereiter – Chief Engineer, Office: +1-478-926-9589  </a:t>
            </a:r>
          </a:p>
          <a:p>
            <a:pPr marL="0" indent="0">
              <a:buNone/>
            </a:pPr>
            <a:r>
              <a:rPr lang="en-US" sz="3200" dirty="0">
                <a:latin typeface="Arial" panose="020B0604020202020204" pitchFamily="34" charset="0"/>
                <a:cs typeface="Arial" panose="020B0604020202020204" pitchFamily="34" charset="0"/>
              </a:rPr>
              <a:t>Email: </a:t>
            </a:r>
            <a:r>
              <a:rPr lang="en-US" sz="3200" dirty="0">
                <a:latin typeface="Arial" panose="020B0604020202020204" pitchFamily="34" charset="0"/>
                <a:cs typeface="Arial" panose="020B0604020202020204" pitchFamily="34" charset="0"/>
                <a:hlinkClick r:id="rId3"/>
              </a:rPr>
              <a:t>john.seereiter@us.af.mil</a:t>
            </a:r>
            <a:r>
              <a:rPr lang="en-US" sz="3200" dirty="0">
                <a:latin typeface="Arial" panose="020B0604020202020204" pitchFamily="34" charset="0"/>
                <a:cs typeface="Arial" panose="020B0604020202020204" pitchFamily="34" charset="0"/>
              </a:rPr>
              <a:t> </a:t>
            </a:r>
          </a:p>
          <a:p>
            <a:pPr marL="0" indent="0">
              <a:buNone/>
            </a:pPr>
            <a:r>
              <a:rPr lang="en-US" sz="3200" dirty="0">
                <a:latin typeface="Arial" panose="020B0604020202020204" pitchFamily="34" charset="0"/>
                <a:cs typeface="Arial" panose="020B0604020202020204" pitchFamily="34" charset="0"/>
              </a:rPr>
              <a:t>Jerome Jones – IFF Subject Matter Expert, Office: +1-478-327-4439  </a:t>
            </a:r>
          </a:p>
          <a:p>
            <a:pPr marL="0" indent="0">
              <a:buNone/>
            </a:pPr>
            <a:r>
              <a:rPr lang="en-US" sz="3200" dirty="0">
                <a:latin typeface="Arial" panose="020B0604020202020204" pitchFamily="34" charset="0"/>
                <a:cs typeface="Arial" panose="020B0604020202020204" pitchFamily="34" charset="0"/>
              </a:rPr>
              <a:t>Email:  </a:t>
            </a:r>
            <a:r>
              <a:rPr lang="en-US" sz="3200" dirty="0">
                <a:latin typeface="Arial" panose="020B0604020202020204" pitchFamily="34" charset="0"/>
                <a:cs typeface="Arial" panose="020B0604020202020204" pitchFamily="34" charset="0"/>
                <a:hlinkClick r:id="rId4"/>
              </a:rPr>
              <a:t>jerome.jones.5@us.af.mil</a:t>
            </a:r>
            <a:r>
              <a:rPr lang="en-US" sz="3200" dirty="0">
                <a:latin typeface="Arial" panose="020B0604020202020204" pitchFamily="34" charset="0"/>
                <a:cs typeface="Arial" panose="020B0604020202020204" pitchFamily="34" charset="0"/>
              </a:rPr>
              <a:t> </a:t>
            </a:r>
          </a:p>
          <a:p>
            <a:pPr marL="0" indent="0">
              <a:buNone/>
            </a:pPr>
            <a:r>
              <a:rPr lang="en-US" sz="3200" dirty="0">
                <a:latin typeface="Arial" panose="020B0604020202020204" pitchFamily="34" charset="0"/>
                <a:cs typeface="Arial" panose="020B0604020202020204" pitchFamily="34" charset="0"/>
              </a:rPr>
              <a:t>Tom Cannon – Program Manager, Cell: +1-478-551-0215  </a:t>
            </a:r>
          </a:p>
          <a:p>
            <a:pPr marL="0" indent="0">
              <a:buNone/>
            </a:pPr>
            <a:r>
              <a:rPr lang="en-US" sz="3200" dirty="0">
                <a:latin typeface="Arial" panose="020B0604020202020204" pitchFamily="34" charset="0"/>
                <a:cs typeface="Arial" panose="020B0604020202020204" pitchFamily="34" charset="0"/>
              </a:rPr>
              <a:t>Email: </a:t>
            </a:r>
            <a:r>
              <a:rPr lang="en-US" sz="3200" dirty="0">
                <a:latin typeface="Arial" panose="020B0604020202020204" pitchFamily="34" charset="0"/>
                <a:cs typeface="Arial" panose="020B0604020202020204" pitchFamily="34" charset="0"/>
                <a:hlinkClick r:id="rId5"/>
              </a:rPr>
              <a:t>thomas.cannon.5@us.af.mil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46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6466" y="1163460"/>
            <a:ext cx="3833906" cy="5274923"/>
          </a:xfrm>
        </p:spPr>
        <p:txBody>
          <a:bodyPr>
            <a:normAutofit/>
          </a:bodyPr>
          <a:lstStyle/>
          <a:p>
            <a:pPr lvl="0" algn="ctr" eaLnBrk="0" fontAlgn="base" hangingPunct="0">
              <a:lnSpc>
                <a:spcPct val="100000"/>
              </a:lnSpc>
              <a:spcBef>
                <a:spcPct val="20000"/>
              </a:spcBef>
              <a:spcAft>
                <a:spcPct val="20000"/>
              </a:spcAft>
            </a:pPr>
            <a:r>
              <a:rPr lang="en-US" sz="6000" b="1" i="0" kern="0" dirty="0">
                <a:latin typeface="Times New Roman" panose="02020603050405020304" pitchFamily="18" charset="0"/>
                <a:ea typeface="+mn-ea"/>
                <a:cs typeface="Times New Roman" panose="02020603050405020304" pitchFamily="18" charset="0"/>
              </a:rPr>
              <a:t>Disclosure </a:t>
            </a:r>
            <a:br>
              <a:rPr lang="en-US" sz="6000" b="1" i="0" kern="0" dirty="0">
                <a:latin typeface="Times New Roman" panose="02020603050405020304" pitchFamily="18" charset="0"/>
                <a:ea typeface="+mn-ea"/>
                <a:cs typeface="Times New Roman" panose="02020603050405020304" pitchFamily="18" charset="0"/>
              </a:rPr>
            </a:br>
            <a:r>
              <a:rPr lang="en-US" sz="6000" b="1" i="0" kern="0" dirty="0">
                <a:latin typeface="Times New Roman" panose="02020603050405020304" pitchFamily="18" charset="0"/>
                <a:ea typeface="+mn-ea"/>
                <a:cs typeface="Times New Roman" panose="02020603050405020304" pitchFamily="18" charset="0"/>
              </a:rPr>
              <a:t>Statement</a:t>
            </a: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endParaRPr lang="en-US" dirty="0"/>
          </a:p>
        </p:txBody>
      </p:sp>
      <p:sp>
        <p:nvSpPr>
          <p:cNvPr id="4" name="Slide Number Placeholder 3"/>
          <p:cNvSpPr>
            <a:spLocks noGrp="1"/>
          </p:cNvSpPr>
          <p:nvPr>
            <p:ph type="sldNum" sz="quarter" idx="12"/>
          </p:nvPr>
        </p:nvSpPr>
        <p:spPr/>
        <p:txBody>
          <a:bodyPr/>
          <a:lstStyle/>
          <a:p>
            <a:fld id="{13D2E340-0663-474B-992C-9192B5C45E57}" type="slidenum">
              <a:rPr lang="en-US" noProof="0" smtClean="0"/>
              <a:t>2</a:t>
            </a:fld>
            <a:endParaRPr lang="en-US" noProof="0"/>
          </a:p>
        </p:txBody>
      </p:sp>
      <p:sp>
        <p:nvSpPr>
          <p:cNvPr id="7" name="Text Placeholder 6"/>
          <p:cNvSpPr>
            <a:spLocks noGrp="1"/>
          </p:cNvSpPr>
          <p:nvPr>
            <p:ph idx="1"/>
          </p:nvPr>
        </p:nvSpPr>
        <p:spPr>
          <a:xfrm>
            <a:off x="5037666" y="110945"/>
            <a:ext cx="7010399" cy="5617285"/>
          </a:xfrm>
        </p:spPr>
        <p:txBody>
          <a:bodyPr>
            <a:normAutofit fontScale="70000" lnSpcReduction="20000"/>
          </a:bodyPr>
          <a:lstStyle/>
          <a:p>
            <a:pPr marL="0" indent="0">
              <a:buNone/>
            </a:pPr>
            <a:r>
              <a:rPr lang="en-US" sz="3200" dirty="0"/>
              <a:t>This information is furnished upon the condition that it will not be released to another nation without specific authority of the Department of the Air Force of the United States, that it will be used for military purposes only, that individual or corporate rights originating in the information, whether patented or not, will be respected, that the recipient will report promptly to the U.S any known or suspected compromise and that the information will be provided substantially the same degree of security afforded it by the Department of Defense.</a:t>
            </a:r>
          </a:p>
          <a:p>
            <a:endParaRPr lang="en-US" sz="3200" dirty="0"/>
          </a:p>
          <a:p>
            <a:pPr>
              <a:buFont typeface="Wingdings" panose="05000000000000000000" pitchFamily="2" charset="2"/>
              <a:buChar char="ü"/>
            </a:pPr>
            <a:r>
              <a:rPr lang="en-US" sz="3200" dirty="0"/>
              <a:t>  This presentation is for information only </a:t>
            </a:r>
          </a:p>
          <a:p>
            <a:pPr>
              <a:buFont typeface="Wingdings" panose="05000000000000000000" pitchFamily="2" charset="2"/>
              <a:buChar char="ü"/>
            </a:pPr>
            <a:r>
              <a:rPr lang="en-US" sz="3200" dirty="0"/>
              <a:t> No U.S. Government commitment to sell, loan, lease, co-develop or co-produce  defense articles is implied or intended</a:t>
            </a:r>
          </a:p>
          <a:p>
            <a:pPr>
              <a:buFont typeface="Wingdings" panose="05000000000000000000" pitchFamily="2" charset="2"/>
              <a:buChar char="ü"/>
            </a:pPr>
            <a:r>
              <a:rPr lang="en-US" sz="3200" dirty="0"/>
              <a:t> Not for Public dissemination</a:t>
            </a:r>
          </a:p>
        </p:txBody>
      </p:sp>
    </p:spTree>
    <p:extLst>
      <p:ext uri="{BB962C8B-B14F-4D97-AF65-F5344CB8AC3E}">
        <p14:creationId xmlns:p14="http://schemas.microsoft.com/office/powerpoint/2010/main" val="145542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lvl="0" algn="l" eaLnBrk="0" fontAlgn="base" hangingPunct="0">
              <a:lnSpc>
                <a:spcPct val="100000"/>
              </a:lnSpc>
              <a:spcBef>
                <a:spcPct val="20000"/>
              </a:spcBef>
              <a:spcAft>
                <a:spcPct val="20000"/>
              </a:spcAft>
            </a:pPr>
            <a:r>
              <a:rPr lang="en-US" sz="6000" b="1" i="0" kern="0" dirty="0">
                <a:latin typeface="Times New Roman" panose="02020603050405020304" pitchFamily="18" charset="0"/>
                <a:ea typeface="+mn-ea"/>
                <a:cs typeface="Times New Roman" panose="02020603050405020304" pitchFamily="18" charset="0"/>
              </a:rPr>
              <a:t>Overview </a:t>
            </a: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endParaRPr lang="en-US" dirty="0"/>
          </a:p>
        </p:txBody>
      </p:sp>
      <p:sp>
        <p:nvSpPr>
          <p:cNvPr id="4" name="Slide Number Placeholder 3"/>
          <p:cNvSpPr>
            <a:spLocks noGrp="1"/>
          </p:cNvSpPr>
          <p:nvPr>
            <p:ph type="sldNum" sz="quarter" idx="12"/>
          </p:nvPr>
        </p:nvSpPr>
        <p:spPr/>
        <p:txBody>
          <a:bodyPr/>
          <a:lstStyle/>
          <a:p>
            <a:fld id="{13D2E340-0663-474B-992C-9192B5C45E57}" type="slidenum">
              <a:rPr lang="en-US" noProof="0" smtClean="0"/>
              <a:t>3</a:t>
            </a:fld>
            <a:endParaRPr lang="en-US" noProof="0"/>
          </a:p>
        </p:txBody>
      </p:sp>
      <p:sp>
        <p:nvSpPr>
          <p:cNvPr id="7" name="Text Placeholder 6"/>
          <p:cNvSpPr>
            <a:spLocks noGrp="1"/>
          </p:cNvSpPr>
          <p:nvPr>
            <p:ph idx="1"/>
          </p:nvPr>
        </p:nvSpPr>
        <p:spPr>
          <a:xfrm>
            <a:off x="5181599" y="559678"/>
            <a:ext cx="7010399" cy="5617285"/>
          </a:xfrm>
        </p:spPr>
        <p:txBody>
          <a:bodyPr>
            <a:normAutofit lnSpcReduction="10000"/>
          </a:bodyPr>
          <a:lstStyle/>
          <a:p>
            <a:r>
              <a:rPr lang="en-US" sz="3200" dirty="0"/>
              <a:t>DoD AIMS Mission</a:t>
            </a:r>
          </a:p>
          <a:p>
            <a:r>
              <a:rPr lang="en-US" sz="3200" dirty="0"/>
              <a:t>Governing Organizational Chart</a:t>
            </a:r>
          </a:p>
          <a:p>
            <a:r>
              <a:rPr lang="en-US" sz="3200" dirty="0"/>
              <a:t>DoD AIMS Framework</a:t>
            </a:r>
          </a:p>
          <a:p>
            <a:r>
              <a:rPr lang="en-US" sz="3200" dirty="0"/>
              <a:t>DoD AIMS Primary Functions</a:t>
            </a:r>
          </a:p>
          <a:p>
            <a:r>
              <a:rPr lang="en-US" sz="3200" dirty="0"/>
              <a:t>AIMS Organizational Chart</a:t>
            </a:r>
          </a:p>
          <a:p>
            <a:r>
              <a:rPr lang="en-US" sz="3200" dirty="0"/>
              <a:t>Mode 1 and 2 Phase Out</a:t>
            </a:r>
          </a:p>
          <a:p>
            <a:r>
              <a:rPr lang="en-US" sz="3200" dirty="0"/>
              <a:t>NATO STANAG 4193 Harmonization</a:t>
            </a:r>
          </a:p>
          <a:p>
            <a:r>
              <a:rPr lang="en-US" sz="3200" dirty="0"/>
              <a:t>National Secure Mode (NSM)</a:t>
            </a:r>
          </a:p>
          <a:p>
            <a:r>
              <a:rPr lang="en-US" sz="3200" dirty="0"/>
              <a:t>DoD </a:t>
            </a:r>
            <a:r>
              <a:rPr lang="en-US" sz="3200"/>
              <a:t>AIMS UWG </a:t>
            </a:r>
            <a:endParaRPr lang="en-US" sz="3200" dirty="0"/>
          </a:p>
        </p:txBody>
      </p:sp>
    </p:spTree>
    <p:extLst>
      <p:ext uri="{BB962C8B-B14F-4D97-AF65-F5344CB8AC3E}">
        <p14:creationId xmlns:p14="http://schemas.microsoft.com/office/powerpoint/2010/main" val="157620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96138" y="905933"/>
            <a:ext cx="6891867" cy="5343534"/>
          </a:xfrm>
        </p:spPr>
        <p:txBody>
          <a:bodyPr>
            <a:normAutofit/>
          </a:bodyPr>
          <a:lstStyle/>
          <a:p>
            <a:pPr lvl="0" algn="l" eaLnBrk="0" fontAlgn="base" hangingPunct="0">
              <a:lnSpc>
                <a:spcPct val="100000"/>
              </a:lnSpc>
              <a:spcBef>
                <a:spcPct val="20000"/>
              </a:spcBef>
              <a:spcAft>
                <a:spcPct val="20000"/>
              </a:spcAft>
            </a:pPr>
            <a:r>
              <a:rPr lang="en-US" sz="5300" b="1" i="0" kern="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a:t>
            </a:r>
            <a:r>
              <a:rPr lang="en-US" sz="3600" b="1" i="0" kern="0" dirty="0">
                <a:solidFill>
                  <a:srgbClr val="000000"/>
                </a:solidFill>
                <a:latin typeface="Times New Roman" panose="02020603050405020304" pitchFamily="18" charset="0"/>
                <a:ea typeface="+mn-ea"/>
                <a:cs typeface="Times New Roman" panose="02020603050405020304" pitchFamily="18" charset="0"/>
              </a:rPr>
              <a:t>ir Traffic Control Radar Beacon System (ATCRBS)</a:t>
            </a:r>
            <a:br>
              <a:rPr lang="en-US" sz="3600" b="1" i="0" kern="0" dirty="0">
                <a:solidFill>
                  <a:srgbClr val="000000"/>
                </a:solidFill>
                <a:latin typeface="Times New Roman" panose="02020603050405020304" pitchFamily="18" charset="0"/>
                <a:ea typeface="+mn-ea"/>
                <a:cs typeface="Times New Roman" panose="02020603050405020304" pitchFamily="18" charset="0"/>
              </a:rPr>
            </a:br>
            <a:r>
              <a:rPr lang="en-US" sz="5300" b="1" i="0" kern="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I</a:t>
            </a:r>
            <a:r>
              <a:rPr lang="en-US" sz="3600" b="1" i="0" kern="0" dirty="0">
                <a:solidFill>
                  <a:srgbClr val="000000"/>
                </a:solidFill>
                <a:latin typeface="Times New Roman" panose="02020603050405020304" pitchFamily="18" charset="0"/>
                <a:ea typeface="+mn-ea"/>
                <a:cs typeface="Times New Roman" panose="02020603050405020304" pitchFamily="18" charset="0"/>
              </a:rPr>
              <a:t>dentification Friend or Foe (IFF)</a:t>
            </a:r>
            <a:br>
              <a:rPr lang="en-US" sz="3600" b="1" i="0" kern="0" dirty="0">
                <a:solidFill>
                  <a:srgbClr val="000000"/>
                </a:solidFill>
                <a:latin typeface="Times New Roman" panose="02020603050405020304" pitchFamily="18" charset="0"/>
                <a:ea typeface="+mn-ea"/>
                <a:cs typeface="Times New Roman" panose="02020603050405020304" pitchFamily="18" charset="0"/>
              </a:rPr>
            </a:br>
            <a:r>
              <a:rPr lang="en-US" sz="5300" b="1" i="0" kern="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a:t>
            </a:r>
            <a:r>
              <a:rPr lang="en-US" sz="3600" b="1" i="0" kern="0" dirty="0">
                <a:solidFill>
                  <a:srgbClr val="000000"/>
                </a:solidFill>
                <a:latin typeface="Times New Roman" panose="02020603050405020304" pitchFamily="18" charset="0"/>
                <a:ea typeface="+mn-ea"/>
                <a:cs typeface="Times New Roman" panose="02020603050405020304" pitchFamily="18" charset="0"/>
              </a:rPr>
              <a:t>ark XIIB (Mode 1, 2, 3/A, C, 5 and S)</a:t>
            </a:r>
            <a:br>
              <a:rPr lang="en-US" sz="3600" b="1" i="0" kern="0" dirty="0">
                <a:solidFill>
                  <a:srgbClr val="000000"/>
                </a:solidFill>
                <a:latin typeface="Times New Roman" panose="02020603050405020304" pitchFamily="18" charset="0"/>
                <a:ea typeface="+mn-ea"/>
                <a:cs typeface="Times New Roman" panose="02020603050405020304" pitchFamily="18" charset="0"/>
              </a:rPr>
            </a:br>
            <a:r>
              <a:rPr lang="en-US" sz="5300" b="1" i="0" kern="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a:t>
            </a:r>
            <a:r>
              <a:rPr lang="en-US" sz="3600" b="1" i="0" kern="0" dirty="0">
                <a:solidFill>
                  <a:srgbClr val="000000"/>
                </a:solidFill>
                <a:latin typeface="Times New Roman" panose="02020603050405020304" pitchFamily="18" charset="0"/>
                <a:ea typeface="+mn-ea"/>
                <a:cs typeface="Times New Roman" panose="02020603050405020304" pitchFamily="18" charset="0"/>
              </a:rPr>
              <a:t>ystems</a:t>
            </a: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endParaRPr lang="en-US" dirty="0"/>
          </a:p>
        </p:txBody>
      </p:sp>
      <p:sp>
        <p:nvSpPr>
          <p:cNvPr id="4" name="Slide Number Placeholder 3"/>
          <p:cNvSpPr>
            <a:spLocks noGrp="1"/>
          </p:cNvSpPr>
          <p:nvPr>
            <p:ph type="sldNum" sz="quarter" idx="12"/>
          </p:nvPr>
        </p:nvSpPr>
        <p:spPr/>
        <p:txBody>
          <a:bodyPr/>
          <a:lstStyle/>
          <a:p>
            <a:fld id="{13D2E340-0663-474B-992C-9192B5C45E57}" type="slidenum">
              <a:rPr lang="en-US" noProof="0" smtClean="0"/>
              <a:t>4</a:t>
            </a:fld>
            <a:endParaRPr lang="en-US" noProof="0"/>
          </a:p>
        </p:txBody>
      </p:sp>
      <p:sp>
        <p:nvSpPr>
          <p:cNvPr id="3" name="TextBox 2"/>
          <p:cNvSpPr txBox="1"/>
          <p:nvPr/>
        </p:nvSpPr>
        <p:spPr>
          <a:xfrm>
            <a:off x="1413933" y="2582333"/>
            <a:ext cx="268022" cy="369332"/>
          </a:xfrm>
          <a:prstGeom prst="rect">
            <a:avLst/>
          </a:prstGeom>
          <a:noFill/>
        </p:spPr>
        <p:txBody>
          <a:bodyPr wrap="none" rtlCol="0">
            <a:spAutoFit/>
          </a:bodyPr>
          <a:lstStyle/>
          <a:p>
            <a:r>
              <a:rPr lang="en-US" dirty="0"/>
              <a:t>"</a:t>
            </a:r>
          </a:p>
        </p:txBody>
      </p:sp>
      <p:sp>
        <p:nvSpPr>
          <p:cNvPr id="5" name="Rectangle 4"/>
          <p:cNvSpPr/>
          <p:nvPr/>
        </p:nvSpPr>
        <p:spPr>
          <a:xfrm>
            <a:off x="271029" y="2093932"/>
            <a:ext cx="4021666" cy="3785652"/>
          </a:xfrm>
          <a:prstGeom prst="rect">
            <a:avLst/>
          </a:prstGeom>
        </p:spPr>
        <p:txBody>
          <a:bodyPr wrap="square">
            <a:spAutoFit/>
          </a:bodyPr>
          <a:lstStyle/>
          <a:p>
            <a:pPr algn="ctr"/>
            <a:r>
              <a:rPr lang="en-US" sz="6000" b="1" dirty="0">
                <a:solidFill>
                  <a:schemeClr val="bg1"/>
                </a:solidFill>
              </a:rPr>
              <a:t>“AIMS”</a:t>
            </a:r>
          </a:p>
          <a:p>
            <a:pPr algn="ctr"/>
            <a:r>
              <a:rPr lang="en-US" sz="6000" b="1" dirty="0">
                <a:solidFill>
                  <a:schemeClr val="bg1"/>
                </a:solidFill>
              </a:rPr>
              <a:t>An </a:t>
            </a:r>
          </a:p>
          <a:p>
            <a:pPr algn="ctr"/>
            <a:r>
              <a:rPr lang="en-US" sz="6000" b="1" dirty="0">
                <a:solidFill>
                  <a:schemeClr val="bg1"/>
                </a:solidFill>
              </a:rPr>
              <a:t>Acronym of Acronyms </a:t>
            </a:r>
          </a:p>
        </p:txBody>
      </p:sp>
    </p:spTree>
    <p:extLst>
      <p:ext uri="{BB962C8B-B14F-4D97-AF65-F5344CB8AC3E}">
        <p14:creationId xmlns:p14="http://schemas.microsoft.com/office/powerpoint/2010/main" val="321811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5733" y="902040"/>
            <a:ext cx="3833906" cy="5274923"/>
          </a:xfrm>
        </p:spPr>
        <p:txBody>
          <a:bodyPr>
            <a:normAutofit fontScale="90000"/>
          </a:bodyPr>
          <a:lstStyle/>
          <a:p>
            <a:pPr lvl="0" algn="ctr" eaLnBrk="0" fontAlgn="base" hangingPunct="0">
              <a:lnSpc>
                <a:spcPct val="100000"/>
              </a:lnSpc>
              <a:spcBef>
                <a:spcPct val="20000"/>
              </a:spcBef>
              <a:spcAft>
                <a:spcPct val="20000"/>
              </a:spcAft>
            </a:pPr>
            <a:r>
              <a:rPr lang="en-US" sz="6000" b="1" i="0" kern="0" dirty="0">
                <a:latin typeface="Times New Roman" panose="02020603050405020304" pitchFamily="18" charset="0"/>
                <a:ea typeface="+mn-ea"/>
                <a:cs typeface="Times New Roman" panose="02020603050405020304" pitchFamily="18" charset="0"/>
              </a:rPr>
              <a:t>DoD AIMS Mission  </a:t>
            </a: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r>
              <a:rPr lang="en-US" sz="2800" b="1" i="0" kern="0" dirty="0">
                <a:solidFill>
                  <a:srgbClr val="000000"/>
                </a:solidFill>
                <a:latin typeface="Times New Roman" panose="02020603050405020304" pitchFamily="18" charset="0"/>
                <a:ea typeface="+mn-ea"/>
                <a:cs typeface="Times New Roman" panose="02020603050405020304" pitchFamily="18" charset="0"/>
              </a:rPr>
              <a:t/>
            </a:r>
            <a:br>
              <a:rPr lang="en-US" sz="2800" b="1" i="0" kern="0" dirty="0">
                <a:solidFill>
                  <a:srgbClr val="000000"/>
                </a:solidFill>
                <a:latin typeface="Times New Roman" panose="02020603050405020304" pitchFamily="18" charset="0"/>
                <a:ea typeface="+mn-ea"/>
                <a:cs typeface="Times New Roman" panose="02020603050405020304" pitchFamily="18" charset="0"/>
              </a:rPr>
            </a:br>
            <a:endParaRPr lang="en-US" dirty="0"/>
          </a:p>
        </p:txBody>
      </p:sp>
      <p:sp>
        <p:nvSpPr>
          <p:cNvPr id="4" name="Slide Number Placeholder 3"/>
          <p:cNvSpPr>
            <a:spLocks noGrp="1"/>
          </p:cNvSpPr>
          <p:nvPr>
            <p:ph type="sldNum" sz="quarter" idx="12"/>
          </p:nvPr>
        </p:nvSpPr>
        <p:spPr/>
        <p:txBody>
          <a:bodyPr/>
          <a:lstStyle/>
          <a:p>
            <a:fld id="{13D2E340-0663-474B-992C-9192B5C45E57}" type="slidenum">
              <a:rPr lang="en-US" noProof="0" smtClean="0"/>
              <a:t>5</a:t>
            </a:fld>
            <a:endParaRPr lang="en-US" noProof="0"/>
          </a:p>
        </p:txBody>
      </p:sp>
      <p:graphicFrame>
        <p:nvGraphicFramePr>
          <p:cNvPr id="3" name="Diagram 2"/>
          <p:cNvGraphicFramePr/>
          <p:nvPr>
            <p:extLst>
              <p:ext uri="{D42A27DB-BD31-4B8C-83A1-F6EECF244321}">
                <p14:modId xmlns:p14="http://schemas.microsoft.com/office/powerpoint/2010/main" val="976561500"/>
              </p:ext>
            </p:extLst>
          </p:nvPr>
        </p:nvGraphicFramePr>
        <p:xfrm>
          <a:off x="5375562" y="1136071"/>
          <a:ext cx="6483928" cy="406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894611" y="5592188"/>
            <a:ext cx="6408449" cy="584775"/>
          </a:xfrm>
          <a:prstGeom prst="rect">
            <a:avLst/>
          </a:prstGeom>
          <a:noFill/>
        </p:spPr>
        <p:txBody>
          <a:bodyPr wrap="square" rtlCol="0">
            <a:spAutoFit/>
          </a:bodyPr>
          <a:lstStyle/>
          <a:p>
            <a:pPr algn="ctr"/>
            <a:r>
              <a:rPr lang="en-US" sz="3200" b="1" dirty="0">
                <a:solidFill>
                  <a:srgbClr val="FFFF00"/>
                </a:solidFill>
                <a:effectLst>
                  <a:outerShdw blurRad="38100" dist="38100" dir="2700000" algn="tl">
                    <a:srgbClr val="000000">
                      <a:alpha val="43137"/>
                    </a:srgbClr>
                  </a:outerShdw>
                </a:effectLst>
              </a:rPr>
              <a:t>“Support the Warfighter”</a:t>
            </a:r>
          </a:p>
        </p:txBody>
      </p:sp>
    </p:spTree>
    <p:extLst>
      <p:ext uri="{BB962C8B-B14F-4D97-AF65-F5344CB8AC3E}">
        <p14:creationId xmlns:p14="http://schemas.microsoft.com/office/powerpoint/2010/main" val="161843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Connector 1"/>
          <p:cNvSpPr/>
          <p:nvPr/>
        </p:nvSpPr>
        <p:spPr>
          <a:xfrm>
            <a:off x="11826416" y="5383236"/>
            <a:ext cx="698093" cy="77207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F3CC1BD9-74A7-4241-AB01-433AF19DE974}"/>
              </a:ext>
              <a:ext uri="{C183D7F6-B498-43B3-948B-1728B52AA6E4}">
                <adec:decorative xmlns:adec="http://schemas.microsoft.com/office/drawing/2017/decorative" xmlns="" val="1"/>
              </a:ext>
            </a:extLst>
          </p:cNvPr>
          <p:cNvCxnSpPr>
            <a:cxnSpLocks/>
          </p:cNvCxnSpPr>
          <p:nvPr/>
        </p:nvCxnSpPr>
        <p:spPr>
          <a:xfrm>
            <a:off x="7544643" y="6446455"/>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8E21438-ACE0-4CD2-8E73-C228CB6D61DE}"/>
              </a:ext>
              <a:ext uri="{C183D7F6-B498-43B3-948B-1728B52AA6E4}">
                <adec:decorative xmlns:adec="http://schemas.microsoft.com/office/drawing/2017/decorative" xmlns="" val="1"/>
              </a:ext>
            </a:extLst>
          </p:cNvPr>
          <p:cNvCxnSpPr>
            <a:cxnSpLocks/>
          </p:cNvCxnSpPr>
          <p:nvPr/>
        </p:nvCxnSpPr>
        <p:spPr>
          <a:xfrm>
            <a:off x="5897419" y="2558372"/>
            <a:ext cx="0" cy="321166"/>
          </a:xfrm>
          <a:prstGeom prst="line">
            <a:avLst/>
          </a:prstGeom>
          <a:ln/>
        </p:spPr>
        <p:style>
          <a:lnRef idx="3">
            <a:schemeClr val="dk1"/>
          </a:lnRef>
          <a:fillRef idx="0">
            <a:schemeClr val="dk1"/>
          </a:fillRef>
          <a:effectRef idx="2">
            <a:schemeClr val="dk1"/>
          </a:effectRef>
          <a:fontRef idx="minor">
            <a:schemeClr val="tx1"/>
          </a:fontRef>
        </p:style>
      </p:cxnSp>
      <p:sp>
        <p:nvSpPr>
          <p:cNvPr id="19" name="Rectangle 18" descr="Hierarchy Level 1">
            <a:extLst>
              <a:ext uri="{FF2B5EF4-FFF2-40B4-BE49-F238E27FC236}">
                <a16:creationId xmlns:a16="http://schemas.microsoft.com/office/drawing/2014/main" id="{21C604EF-32A3-42D7-8586-5D643B7D12C1}"/>
              </a:ext>
            </a:extLst>
          </p:cNvPr>
          <p:cNvSpPr/>
          <p:nvPr/>
        </p:nvSpPr>
        <p:spPr>
          <a:xfrm>
            <a:off x="5210144" y="1054126"/>
            <a:ext cx="1431637" cy="425431"/>
          </a:xfrm>
          <a:prstGeom prst="rect">
            <a:avLst/>
          </a:prstGeom>
          <a:solidFill>
            <a:srgbClr val="002060"/>
          </a:solidFill>
          <a:ln>
            <a:no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ea typeface="+mn-ea"/>
                <a:cs typeface="+mn-cs"/>
              </a:rPr>
              <a:t>DoD CIO</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a typeface="+mn-ea"/>
              <a:cs typeface="+mn-cs"/>
            </a:endParaRPr>
          </a:p>
        </p:txBody>
      </p:sp>
      <p:sp>
        <p:nvSpPr>
          <p:cNvPr id="32" name="Rectangle 31" descr="Hierarchy Sub Level">
            <a:extLst>
              <a:ext uri="{FF2B5EF4-FFF2-40B4-BE49-F238E27FC236}">
                <a16:creationId xmlns:a16="http://schemas.microsoft.com/office/drawing/2014/main" id="{05E740D1-0BDB-44A7-8B44-8DBC24EE1D85}"/>
              </a:ext>
            </a:extLst>
          </p:cNvPr>
          <p:cNvSpPr/>
          <p:nvPr/>
        </p:nvSpPr>
        <p:spPr>
          <a:xfrm>
            <a:off x="2019157" y="1054126"/>
            <a:ext cx="1187999" cy="425431"/>
          </a:xfrm>
          <a:prstGeom prst="rect">
            <a:avLst/>
          </a:prstGeom>
          <a:solidFill>
            <a:schemeClr val="bg1">
              <a:lumMod val="50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ea typeface="+mn-ea"/>
                <a:cs typeface="+mn-cs"/>
              </a:rPr>
              <a:t>PBFA</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a typeface="+mn-ea"/>
              <a:cs typeface="+mn-cs"/>
            </a:endParaRPr>
          </a:p>
        </p:txBody>
      </p:sp>
      <p:sp>
        <p:nvSpPr>
          <p:cNvPr id="33" name="Rectangle 32" descr="Hierarchy Level 3 Item 2">
            <a:extLst>
              <a:ext uri="{FF2B5EF4-FFF2-40B4-BE49-F238E27FC236}">
                <a16:creationId xmlns:a16="http://schemas.microsoft.com/office/drawing/2014/main" id="{CACBECA8-5F46-4129-B680-BEB24114797F}"/>
              </a:ext>
            </a:extLst>
          </p:cNvPr>
          <p:cNvSpPr/>
          <p:nvPr/>
        </p:nvSpPr>
        <p:spPr>
          <a:xfrm>
            <a:off x="3888508" y="2805085"/>
            <a:ext cx="4137891" cy="900000"/>
          </a:xfrm>
          <a:prstGeom prst="rect">
            <a:avLst/>
          </a:prstGeom>
          <a:solidFill>
            <a:srgbClr val="002060"/>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rPr>
              <a:t>DoD International AIMS Program Office</a:t>
            </a:r>
          </a:p>
          <a:p>
            <a:pPr marL="0" marR="0" lvl="0" indent="0" algn="ctr" defTabSz="577850" rtl="0" eaLnBrk="1" fontAlgn="auto" latinLnBrk="0" hangingPunct="1">
              <a:lnSpc>
                <a:spcPct val="90000"/>
              </a:lnSpc>
              <a:spcBef>
                <a:spcPct val="0"/>
              </a:spcBef>
              <a:spcAft>
                <a:spcPct val="35000"/>
              </a:spcAft>
              <a:buClrTx/>
              <a:buSzTx/>
              <a:buFontTx/>
              <a:buNone/>
              <a:tabLst/>
              <a:defRPr/>
            </a:pPr>
            <a:r>
              <a:rPr lang="en-US" sz="2000" b="1" dirty="0">
                <a:solidFill>
                  <a:schemeClr val="bg1"/>
                </a:solidFill>
                <a:effectLst>
                  <a:outerShdw blurRad="38100" dist="38100" dir="2700000" algn="tl">
                    <a:srgbClr val="000000">
                      <a:alpha val="43137"/>
                    </a:srgbClr>
                  </a:outerShdw>
                </a:effectLst>
                <a:latin typeface="Tw Cen MT Condensed" panose="020B0606020104020203"/>
              </a:rPr>
              <a:t>AFLCMC/EZAC</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ndParaRPr>
          </a:p>
        </p:txBody>
      </p:sp>
      <p:sp>
        <p:nvSpPr>
          <p:cNvPr id="34" name="Rectangle 33" descr="Hierarchy Level 3 Item 4">
            <a:extLst>
              <a:ext uri="{FF2B5EF4-FFF2-40B4-BE49-F238E27FC236}">
                <a16:creationId xmlns:a16="http://schemas.microsoft.com/office/drawing/2014/main" id="{E13E0FEE-D99C-4128-A8A5-2BAB37F5792E}"/>
              </a:ext>
            </a:extLst>
          </p:cNvPr>
          <p:cNvSpPr/>
          <p:nvPr/>
        </p:nvSpPr>
        <p:spPr>
          <a:xfrm>
            <a:off x="4673599" y="2018596"/>
            <a:ext cx="2650836" cy="539776"/>
          </a:xfrm>
          <a:prstGeom prst="rect">
            <a:avLst/>
          </a:prstGeom>
          <a:solidFill>
            <a:srgbClr val="002060"/>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rPr>
              <a:t>AIMS STEERING COMMITTEE</a:t>
            </a:r>
          </a:p>
        </p:txBody>
      </p:sp>
      <p:sp>
        <p:nvSpPr>
          <p:cNvPr id="38" name="Rectangle 37" descr="Hierarchy Sub Level">
            <a:extLst>
              <a:ext uri="{FF2B5EF4-FFF2-40B4-BE49-F238E27FC236}">
                <a16:creationId xmlns:a16="http://schemas.microsoft.com/office/drawing/2014/main" id="{05E740D1-0BDB-44A7-8B44-8DBC24EE1D85}"/>
              </a:ext>
            </a:extLst>
          </p:cNvPr>
          <p:cNvSpPr/>
          <p:nvPr/>
        </p:nvSpPr>
        <p:spPr>
          <a:xfrm>
            <a:off x="1782618" y="1912598"/>
            <a:ext cx="1424537" cy="447071"/>
          </a:xfrm>
          <a:prstGeom prst="rect">
            <a:avLst/>
          </a:prstGeom>
          <a:solidFill>
            <a:schemeClr val="bg1">
              <a:lumMod val="50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ea typeface="+mn-ea"/>
                <a:cs typeface="+mn-cs"/>
              </a:rPr>
              <a:t>Allies, NATO</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a typeface="+mn-ea"/>
              <a:cs typeface="+mn-cs"/>
            </a:endParaRPr>
          </a:p>
        </p:txBody>
      </p:sp>
      <p:sp>
        <p:nvSpPr>
          <p:cNvPr id="39" name="Rectangle 38" descr="Hierarchy Sub Level">
            <a:extLst>
              <a:ext uri="{FF2B5EF4-FFF2-40B4-BE49-F238E27FC236}">
                <a16:creationId xmlns:a16="http://schemas.microsoft.com/office/drawing/2014/main" id="{05E740D1-0BDB-44A7-8B44-8DBC24EE1D85}"/>
              </a:ext>
            </a:extLst>
          </p:cNvPr>
          <p:cNvSpPr/>
          <p:nvPr/>
        </p:nvSpPr>
        <p:spPr>
          <a:xfrm>
            <a:off x="1637765" y="2899846"/>
            <a:ext cx="1569390" cy="710478"/>
          </a:xfrm>
          <a:prstGeom prst="rect">
            <a:avLst/>
          </a:prstGeom>
          <a:solidFill>
            <a:schemeClr val="bg1">
              <a:lumMod val="50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ea typeface="+mn-ea"/>
                <a:cs typeface="+mn-cs"/>
              </a:rPr>
              <a:t>NSA, FAA, JITC, J-6</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a typeface="+mn-ea"/>
              <a:cs typeface="+mn-cs"/>
            </a:endParaRPr>
          </a:p>
        </p:txBody>
      </p:sp>
      <p:sp>
        <p:nvSpPr>
          <p:cNvPr id="40" name="Rectangle 39" descr="Hierarchy Sub Level">
            <a:extLst>
              <a:ext uri="{FF2B5EF4-FFF2-40B4-BE49-F238E27FC236}">
                <a16:creationId xmlns:a16="http://schemas.microsoft.com/office/drawing/2014/main" id="{05E740D1-0BDB-44A7-8B44-8DBC24EE1D85}"/>
              </a:ext>
            </a:extLst>
          </p:cNvPr>
          <p:cNvSpPr/>
          <p:nvPr/>
        </p:nvSpPr>
        <p:spPr>
          <a:xfrm>
            <a:off x="9288822" y="1704524"/>
            <a:ext cx="1493410" cy="807695"/>
          </a:xfrm>
          <a:prstGeom prst="rect">
            <a:avLst/>
          </a:prstGeom>
          <a:solidFill>
            <a:srgbClr val="7030A0"/>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ea typeface="+mn-ea"/>
                <a:cs typeface="+mn-cs"/>
              </a:rPr>
              <a:t>USAF, USN, USA, NSA, JS, CIO</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a typeface="+mn-ea"/>
              <a:cs typeface="+mn-cs"/>
            </a:endParaRPr>
          </a:p>
        </p:txBody>
      </p:sp>
      <p:sp>
        <p:nvSpPr>
          <p:cNvPr id="41" name="Rectangle 40" descr="Hierarchy Sub Level">
            <a:extLst>
              <a:ext uri="{FF2B5EF4-FFF2-40B4-BE49-F238E27FC236}">
                <a16:creationId xmlns:a16="http://schemas.microsoft.com/office/drawing/2014/main" id="{05E740D1-0BDB-44A7-8B44-8DBC24EE1D85}"/>
              </a:ext>
            </a:extLst>
          </p:cNvPr>
          <p:cNvSpPr/>
          <p:nvPr/>
        </p:nvSpPr>
        <p:spPr>
          <a:xfrm>
            <a:off x="9496206" y="2805085"/>
            <a:ext cx="1493410" cy="719644"/>
          </a:xfrm>
          <a:prstGeom prst="rect">
            <a:avLst/>
          </a:prstGeom>
          <a:solidFill>
            <a:srgbClr val="256EFF"/>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rPr>
              <a:t>SAF AQ</a:t>
            </a:r>
          </a:p>
          <a:p>
            <a:pPr marL="0" marR="0" lvl="0" indent="0" algn="ctr" defTabSz="577850" rtl="0" eaLnBrk="1" fontAlgn="auto" latinLnBrk="0" hangingPunct="1">
              <a:lnSpc>
                <a:spcPct val="90000"/>
              </a:lnSpc>
              <a:spcBef>
                <a:spcPct val="0"/>
              </a:spcBef>
              <a:spcAft>
                <a:spcPct val="35000"/>
              </a:spcAft>
              <a:buClrTx/>
              <a:buSzTx/>
              <a:buFontTx/>
              <a:buNone/>
              <a:tabLst/>
              <a:defRPr/>
            </a:pPr>
            <a:r>
              <a:rPr lang="en-US" sz="2000" b="1" dirty="0">
                <a:solidFill>
                  <a:schemeClr val="bg1"/>
                </a:solidFill>
                <a:effectLst>
                  <a:outerShdw blurRad="38100" dist="38100" dir="2700000" algn="tl">
                    <a:srgbClr val="000000">
                      <a:alpha val="43137"/>
                    </a:srgbClr>
                  </a:outerShdw>
                </a:effectLst>
                <a:latin typeface="Tw Cen MT Condensed" panose="020B0606020104020203"/>
              </a:rPr>
              <a:t>SAF IA</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ndParaRPr>
          </a:p>
        </p:txBody>
      </p:sp>
      <p:sp>
        <p:nvSpPr>
          <p:cNvPr id="42" name="Rectangle 41" descr="Hierarchy Sub Level">
            <a:extLst>
              <a:ext uri="{FF2B5EF4-FFF2-40B4-BE49-F238E27FC236}">
                <a16:creationId xmlns:a16="http://schemas.microsoft.com/office/drawing/2014/main" id="{05E740D1-0BDB-44A7-8B44-8DBC24EE1D85}"/>
              </a:ext>
            </a:extLst>
          </p:cNvPr>
          <p:cNvSpPr/>
          <p:nvPr/>
        </p:nvSpPr>
        <p:spPr>
          <a:xfrm>
            <a:off x="2466944" y="4418029"/>
            <a:ext cx="1187999" cy="425431"/>
          </a:xfrm>
          <a:prstGeom prst="rect">
            <a:avLst/>
          </a:prstGeom>
          <a:solidFill>
            <a:srgbClr val="256EFF"/>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ea typeface="+mn-ea"/>
                <a:cs typeface="+mn-cs"/>
              </a:rPr>
              <a:t>USAF</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a typeface="+mn-ea"/>
              <a:cs typeface="+mn-cs"/>
            </a:endParaRPr>
          </a:p>
        </p:txBody>
      </p:sp>
      <p:sp>
        <p:nvSpPr>
          <p:cNvPr id="43" name="Rectangle 42" descr="Hierarchy Sub Level">
            <a:extLst>
              <a:ext uri="{FF2B5EF4-FFF2-40B4-BE49-F238E27FC236}">
                <a16:creationId xmlns:a16="http://schemas.microsoft.com/office/drawing/2014/main" id="{05E740D1-0BDB-44A7-8B44-8DBC24EE1D85}"/>
              </a:ext>
            </a:extLst>
          </p:cNvPr>
          <p:cNvSpPr/>
          <p:nvPr/>
        </p:nvSpPr>
        <p:spPr>
          <a:xfrm>
            <a:off x="3838544" y="4418029"/>
            <a:ext cx="1187999" cy="425431"/>
          </a:xfrm>
          <a:prstGeom prst="rect">
            <a:avLst/>
          </a:prstGeom>
          <a:solidFill>
            <a:srgbClr val="256EFF"/>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ea typeface="+mn-ea"/>
                <a:cs typeface="+mn-cs"/>
              </a:rPr>
              <a:t>USN</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a typeface="+mn-ea"/>
              <a:cs typeface="+mn-cs"/>
            </a:endParaRPr>
          </a:p>
        </p:txBody>
      </p:sp>
      <p:sp>
        <p:nvSpPr>
          <p:cNvPr id="44" name="Rectangle 43" descr="Hierarchy Sub Level">
            <a:extLst>
              <a:ext uri="{FF2B5EF4-FFF2-40B4-BE49-F238E27FC236}">
                <a16:creationId xmlns:a16="http://schemas.microsoft.com/office/drawing/2014/main" id="{05E740D1-0BDB-44A7-8B44-8DBC24EE1D85}"/>
              </a:ext>
            </a:extLst>
          </p:cNvPr>
          <p:cNvSpPr/>
          <p:nvPr/>
        </p:nvSpPr>
        <p:spPr>
          <a:xfrm>
            <a:off x="5210144" y="4404083"/>
            <a:ext cx="1187999" cy="425431"/>
          </a:xfrm>
          <a:prstGeom prst="rect">
            <a:avLst/>
          </a:prstGeom>
          <a:solidFill>
            <a:srgbClr val="256EFF"/>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ea typeface="+mn-ea"/>
                <a:cs typeface="+mn-cs"/>
              </a:rPr>
              <a:t>USA</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a typeface="+mn-ea"/>
              <a:cs typeface="+mn-cs"/>
            </a:endParaRPr>
          </a:p>
        </p:txBody>
      </p:sp>
      <p:sp>
        <p:nvSpPr>
          <p:cNvPr id="45" name="Rectangle 44" descr="Hierarchy Sub Level">
            <a:extLst>
              <a:ext uri="{FF2B5EF4-FFF2-40B4-BE49-F238E27FC236}">
                <a16:creationId xmlns:a16="http://schemas.microsoft.com/office/drawing/2014/main" id="{05E740D1-0BDB-44A7-8B44-8DBC24EE1D85}"/>
              </a:ext>
            </a:extLst>
          </p:cNvPr>
          <p:cNvSpPr/>
          <p:nvPr/>
        </p:nvSpPr>
        <p:spPr>
          <a:xfrm>
            <a:off x="6581744" y="4418029"/>
            <a:ext cx="1187999" cy="425431"/>
          </a:xfrm>
          <a:prstGeom prst="rect">
            <a:avLst/>
          </a:prstGeom>
          <a:solidFill>
            <a:srgbClr val="256EFF"/>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ea typeface="+mn-ea"/>
                <a:cs typeface="+mn-cs"/>
              </a:rPr>
              <a:t>USMC</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a typeface="+mn-ea"/>
              <a:cs typeface="+mn-cs"/>
            </a:endParaRPr>
          </a:p>
        </p:txBody>
      </p:sp>
      <p:sp>
        <p:nvSpPr>
          <p:cNvPr id="46" name="Rectangle 45" descr="Hierarchy Sub Level">
            <a:extLst>
              <a:ext uri="{FF2B5EF4-FFF2-40B4-BE49-F238E27FC236}">
                <a16:creationId xmlns:a16="http://schemas.microsoft.com/office/drawing/2014/main" id="{05E740D1-0BDB-44A7-8B44-8DBC24EE1D85}"/>
              </a:ext>
            </a:extLst>
          </p:cNvPr>
          <p:cNvSpPr/>
          <p:nvPr/>
        </p:nvSpPr>
        <p:spPr>
          <a:xfrm>
            <a:off x="7971202" y="4418029"/>
            <a:ext cx="1187999" cy="425431"/>
          </a:xfrm>
          <a:prstGeom prst="rect">
            <a:avLst/>
          </a:prstGeom>
          <a:solidFill>
            <a:srgbClr val="256EFF"/>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ea typeface="+mn-ea"/>
                <a:cs typeface="+mn-cs"/>
              </a:rPr>
              <a:t>Coast Guard</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a typeface="+mn-ea"/>
              <a:cs typeface="+mn-cs"/>
            </a:endParaRPr>
          </a:p>
        </p:txBody>
      </p:sp>
      <p:sp>
        <p:nvSpPr>
          <p:cNvPr id="47" name="Rectangle 46" descr="Hierarchy Sub Level">
            <a:extLst>
              <a:ext uri="{FF2B5EF4-FFF2-40B4-BE49-F238E27FC236}">
                <a16:creationId xmlns:a16="http://schemas.microsoft.com/office/drawing/2014/main" id="{05E740D1-0BDB-44A7-8B44-8DBC24EE1D85}"/>
              </a:ext>
            </a:extLst>
          </p:cNvPr>
          <p:cNvSpPr/>
          <p:nvPr/>
        </p:nvSpPr>
        <p:spPr>
          <a:xfrm>
            <a:off x="4956695" y="5383236"/>
            <a:ext cx="1894291" cy="528396"/>
          </a:xfrm>
          <a:prstGeom prst="rect">
            <a:avLst/>
          </a:prstGeom>
          <a:solidFill>
            <a:srgbClr val="7030A0"/>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Condensed" panose="020B0606020104020203"/>
                <a:ea typeface="+mn-ea"/>
                <a:cs typeface="+mn-cs"/>
              </a:rPr>
              <a:t>AIMS USERS</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w Cen MT" panose="020B0602020104020603"/>
              <a:ea typeface="+mn-ea"/>
              <a:cs typeface="+mn-cs"/>
            </a:endParaRPr>
          </a:p>
        </p:txBody>
      </p:sp>
      <p:cxnSp>
        <p:nvCxnSpPr>
          <p:cNvPr id="3" name="Straight Connector 2"/>
          <p:cNvCxnSpPr>
            <a:endCxn id="19" idx="1"/>
          </p:cNvCxnSpPr>
          <p:nvPr/>
        </p:nvCxnSpPr>
        <p:spPr>
          <a:xfrm>
            <a:off x="3207155" y="1266841"/>
            <a:ext cx="2002989" cy="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Straight Connector 49"/>
          <p:cNvCxnSpPr/>
          <p:nvPr/>
        </p:nvCxnSpPr>
        <p:spPr>
          <a:xfrm>
            <a:off x="2671447" y="2338029"/>
            <a:ext cx="1208722" cy="7129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p:cNvCxnSpPr/>
          <p:nvPr/>
        </p:nvCxnSpPr>
        <p:spPr>
          <a:xfrm>
            <a:off x="3207155" y="3164907"/>
            <a:ext cx="68135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Connector 56"/>
          <p:cNvCxnSpPr/>
          <p:nvPr/>
        </p:nvCxnSpPr>
        <p:spPr>
          <a:xfrm>
            <a:off x="7324435" y="2125313"/>
            <a:ext cx="1834766" cy="467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Straight Connector 58"/>
          <p:cNvCxnSpPr/>
          <p:nvPr/>
        </p:nvCxnSpPr>
        <p:spPr>
          <a:xfrm>
            <a:off x="8026399" y="3187318"/>
            <a:ext cx="1469807" cy="1453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p:cNvCxnSpPr/>
          <p:nvPr/>
        </p:nvCxnSpPr>
        <p:spPr>
          <a:xfrm flipV="1">
            <a:off x="3207155" y="3705085"/>
            <a:ext cx="829135" cy="7129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flipV="1">
            <a:off x="4432543" y="3752465"/>
            <a:ext cx="130220" cy="64989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flipV="1">
            <a:off x="5804143" y="3752465"/>
            <a:ext cx="0" cy="64989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flipV="1">
            <a:off x="7075054" y="3705085"/>
            <a:ext cx="100689" cy="6972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p:cNvCxnSpPr/>
          <p:nvPr/>
        </p:nvCxnSpPr>
        <p:spPr>
          <a:xfrm flipH="1" flipV="1">
            <a:off x="7769743" y="3705085"/>
            <a:ext cx="795458" cy="67509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p:cNvCxnSpPr>
            <a:endCxn id="47" idx="1"/>
          </p:cNvCxnSpPr>
          <p:nvPr/>
        </p:nvCxnSpPr>
        <p:spPr>
          <a:xfrm>
            <a:off x="3060943" y="4859129"/>
            <a:ext cx="1895752" cy="78830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p:cNvCxnSpPr/>
          <p:nvPr/>
        </p:nvCxnSpPr>
        <p:spPr>
          <a:xfrm>
            <a:off x="4432543" y="4843059"/>
            <a:ext cx="896838" cy="54017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p:cNvCxnSpPr>
            <a:stCxn id="44" idx="2"/>
          </p:cNvCxnSpPr>
          <p:nvPr/>
        </p:nvCxnSpPr>
        <p:spPr>
          <a:xfrm flipH="1">
            <a:off x="5804143" y="4829514"/>
            <a:ext cx="1" cy="55372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p:cNvCxnSpPr>
            <a:stCxn id="45" idx="2"/>
          </p:cNvCxnSpPr>
          <p:nvPr/>
        </p:nvCxnSpPr>
        <p:spPr>
          <a:xfrm flipH="1">
            <a:off x="6581744" y="4843460"/>
            <a:ext cx="594000" cy="53977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Connector 63"/>
          <p:cNvCxnSpPr/>
          <p:nvPr/>
        </p:nvCxnSpPr>
        <p:spPr>
          <a:xfrm flipH="1">
            <a:off x="6850986" y="4843059"/>
            <a:ext cx="1696357" cy="8043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Straight Connector 65"/>
          <p:cNvCxnSpPr/>
          <p:nvPr/>
        </p:nvCxnSpPr>
        <p:spPr>
          <a:xfrm>
            <a:off x="2946400" y="1479556"/>
            <a:ext cx="1191491" cy="132552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p:cNvCxnSpPr/>
          <p:nvPr/>
        </p:nvCxnSpPr>
        <p:spPr>
          <a:xfrm flipH="1">
            <a:off x="8026399" y="2253673"/>
            <a:ext cx="1339274" cy="7973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8" name="Text Placeholder 6"/>
          <p:cNvSpPr txBox="1">
            <a:spLocks/>
          </p:cNvSpPr>
          <p:nvPr/>
        </p:nvSpPr>
        <p:spPr>
          <a:xfrm>
            <a:off x="3424987" y="-19779"/>
            <a:ext cx="8401429" cy="819150"/>
          </a:xfrm>
          <a:prstGeom prst="rect">
            <a:avLst/>
          </a:prstGeom>
        </p:spPr>
        <p:txBody>
          <a:bodyPr vert="horz" lIns="91440" tIns="45720" rIns="91440" bIns="45720" rtlCol="0" anchor="ctr">
            <a:normAutofit/>
          </a:bodyPr>
          <a:lstStyle>
            <a:lvl1pPr marL="0" indent="0" algn="r" defTabSz="914400" rtl="0" eaLnBrk="1" latinLnBrk="0" hangingPunct="1">
              <a:lnSpc>
                <a:spcPct val="113000"/>
              </a:lnSpc>
              <a:spcBef>
                <a:spcPts val="0"/>
              </a:spcBef>
              <a:buFont typeface="Arial" panose="020B0604020202020204" pitchFamily="34" charset="0"/>
              <a:buNone/>
              <a:defRPr sz="2000" b="0" i="1" kern="1200" baseline="0">
                <a:solidFill>
                  <a:schemeClr val="tx1">
                    <a:lumMod val="85000"/>
                    <a:lumOff val="15000"/>
                  </a:schemeClr>
                </a:solidFill>
                <a:latin typeface="+mn-lt"/>
                <a:ea typeface="+mn-ea"/>
                <a:cs typeface="+mn-cs"/>
              </a:defRPr>
            </a:lvl1pPr>
            <a:lvl2pPr marL="457200" indent="0" algn="l" defTabSz="914400" rtl="0" eaLnBrk="1" latinLnBrk="0" hangingPunct="1">
              <a:lnSpc>
                <a:spcPct val="112000"/>
              </a:lnSpc>
              <a:spcBef>
                <a:spcPts val="900"/>
              </a:spcBef>
              <a:buFont typeface="Corbel" panose="020B0503020204020204" pitchFamily="34" charset="0"/>
              <a:buNone/>
              <a:defRPr sz="2000" kern="1200" baseline="0">
                <a:solidFill>
                  <a:schemeClr val="tx1">
                    <a:tint val="75000"/>
                  </a:schemeClr>
                </a:solidFill>
                <a:latin typeface="+mn-lt"/>
                <a:ea typeface="+mn-ea"/>
                <a:cs typeface="+mn-cs"/>
              </a:defRPr>
            </a:lvl2pPr>
            <a:lvl3pPr marL="914400" indent="0" algn="l" defTabSz="914400" rtl="0" eaLnBrk="1" latinLnBrk="0" hangingPunct="1">
              <a:lnSpc>
                <a:spcPct val="112000"/>
              </a:lnSpc>
              <a:spcBef>
                <a:spcPts val="900"/>
              </a:spcBef>
              <a:buFont typeface="Arial" panose="020B0604020202020204" pitchFamily="34" charset="0"/>
              <a:buNone/>
              <a:defRPr sz="1800" kern="1200" baseline="0">
                <a:solidFill>
                  <a:schemeClr val="tx1">
                    <a:tint val="75000"/>
                  </a:schemeClr>
                </a:solidFill>
                <a:latin typeface="+mn-lt"/>
                <a:ea typeface="+mn-ea"/>
                <a:cs typeface="+mn-cs"/>
              </a:defRPr>
            </a:lvl3pPr>
            <a:lvl4pPr marL="1371600" indent="0" algn="l" defTabSz="914400" rtl="0" eaLnBrk="1" latinLnBrk="0" hangingPunct="1">
              <a:lnSpc>
                <a:spcPct val="112000"/>
              </a:lnSpc>
              <a:spcBef>
                <a:spcPts val="900"/>
              </a:spcBef>
              <a:buFont typeface="Corbel" panose="020B0503020204020204" pitchFamily="34" charset="0"/>
              <a:buNone/>
              <a:defRPr sz="1600" kern="1200" baseline="0">
                <a:solidFill>
                  <a:schemeClr val="tx1">
                    <a:tint val="75000"/>
                  </a:schemeClr>
                </a:solidFill>
                <a:latin typeface="+mn-lt"/>
                <a:ea typeface="+mn-ea"/>
                <a:cs typeface="+mn-cs"/>
              </a:defRPr>
            </a:lvl4pPr>
            <a:lvl5pPr marL="1828800" indent="0" algn="l" defTabSz="914400" rtl="0" eaLnBrk="1" latinLnBrk="0" hangingPunct="1">
              <a:lnSpc>
                <a:spcPct val="112000"/>
              </a:lnSpc>
              <a:spcBef>
                <a:spcPts val="900"/>
              </a:spcBef>
              <a:buFont typeface="Arial" panose="020B0604020202020204" pitchFamily="34" charset="0"/>
              <a:buNone/>
              <a:defRPr sz="1600" i="1" kern="1200" baseline="0">
                <a:solidFill>
                  <a:schemeClr val="tx1">
                    <a:tint val="75000"/>
                  </a:schemeClr>
                </a:solidFill>
                <a:latin typeface="+mn-lt"/>
                <a:ea typeface="+mn-ea"/>
                <a:cs typeface="+mn-cs"/>
              </a:defRPr>
            </a:lvl5pPr>
            <a:lvl6pPr marL="2286000" indent="0" algn="l" defTabSz="914400" rtl="0" eaLnBrk="1" latinLnBrk="0" hangingPunct="1">
              <a:lnSpc>
                <a:spcPct val="112000"/>
              </a:lnSpc>
              <a:spcBef>
                <a:spcPts val="1300"/>
              </a:spcBef>
              <a:buFont typeface="Corbel" panose="020B0503020204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2000"/>
              </a:lnSpc>
              <a:spcBef>
                <a:spcPts val="1300"/>
              </a:spcBef>
              <a:buFont typeface="Arial" panose="020B0604020202020204" pitchFamily="34" charset="0"/>
              <a:buNone/>
              <a:defRPr sz="1600" i="1" kern="1200">
                <a:solidFill>
                  <a:schemeClr val="tx1">
                    <a:tint val="75000"/>
                  </a:schemeClr>
                </a:solidFill>
                <a:latin typeface="+mn-lt"/>
                <a:ea typeface="+mn-ea"/>
                <a:cs typeface="+mn-cs"/>
              </a:defRPr>
            </a:lvl7pPr>
            <a:lvl8pPr marL="3200400" indent="0" algn="l" defTabSz="914400" rtl="0" eaLnBrk="1" latinLnBrk="0" hangingPunct="1">
              <a:lnSpc>
                <a:spcPct val="112000"/>
              </a:lnSpc>
              <a:spcBef>
                <a:spcPts val="1300"/>
              </a:spcBef>
              <a:buFont typeface="Corbel" panose="020B0503020204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112000"/>
              </a:lnSpc>
              <a:spcBef>
                <a:spcPts val="1300"/>
              </a:spcBef>
              <a:buFont typeface="Arial" panose="020B0604020202020204" pitchFamily="34" charset="0"/>
              <a:buNone/>
              <a:defRPr sz="1600" i="1" kern="1200" baseline="0">
                <a:solidFill>
                  <a:schemeClr val="tx1">
                    <a:tint val="75000"/>
                  </a:schemeClr>
                </a:solidFill>
                <a:latin typeface="+mn-lt"/>
                <a:ea typeface="+mn-ea"/>
                <a:cs typeface="+mn-cs"/>
              </a:defRPr>
            </a:lvl9pPr>
          </a:lstStyle>
          <a:p>
            <a:pPr marL="0" marR="0" lvl="0" indent="0" algn="r" defTabSz="914400" rtl="0" eaLnBrk="1" fontAlgn="auto" latinLnBrk="0" hangingPunct="1">
              <a:lnSpc>
                <a:spcPct val="113000"/>
              </a:lnSpc>
              <a:spcBef>
                <a:spcPts val="0"/>
              </a:spcBef>
              <a:spcAft>
                <a:spcPts val="0"/>
              </a:spcAft>
              <a:buClrTx/>
              <a:buSzTx/>
              <a:buFont typeface="Arial" panose="020B0604020202020204" pitchFamily="34" charset="0"/>
              <a:buNone/>
              <a:tabLst/>
              <a:defRPr/>
            </a:pPr>
            <a:r>
              <a:rPr lang="en-US" sz="3200" dirty="0">
                <a:solidFill>
                  <a:sysClr val="windowText" lastClr="000000">
                    <a:lumMod val="85000"/>
                    <a:lumOff val="15000"/>
                  </a:sysClr>
                </a:solidFill>
                <a:latin typeface="Corbel" panose="020B0503020204020204"/>
              </a:rPr>
              <a:t>Governing </a:t>
            </a:r>
            <a:r>
              <a:rPr kumimoji="0" lang="en-US" sz="3200" b="0" i="1" u="none" strike="noStrike" kern="1200" cap="none" spc="0" normalizeH="0" baseline="0" noProof="0" dirty="0">
                <a:ln>
                  <a:noFill/>
                </a:ln>
                <a:solidFill>
                  <a:sysClr val="windowText" lastClr="000000">
                    <a:lumMod val="85000"/>
                    <a:lumOff val="15000"/>
                  </a:sysClr>
                </a:solidFill>
                <a:effectLst/>
                <a:uLnTx/>
                <a:uFillTx/>
                <a:latin typeface="Corbel" panose="020B0503020204020204"/>
                <a:ea typeface="+mn-ea"/>
                <a:cs typeface="+mn-cs"/>
              </a:rPr>
              <a:t>Organization Chart</a:t>
            </a:r>
          </a:p>
        </p:txBody>
      </p:sp>
      <p:sp>
        <p:nvSpPr>
          <p:cNvPr id="92" name="Rectangle 91">
            <a:extLst>
              <a:ext uri="{FF2B5EF4-FFF2-40B4-BE49-F238E27FC236}">
                <a16:creationId xmlns:a16="http://schemas.microsoft.com/office/drawing/2014/main" id="{17849230-CA6E-445B-B125-C4C2D4C2D274}"/>
              </a:ext>
            </a:extLst>
          </p:cNvPr>
          <p:cNvSpPr/>
          <p:nvPr/>
        </p:nvSpPr>
        <p:spPr>
          <a:xfrm>
            <a:off x="9961494" y="5348507"/>
            <a:ext cx="1712714" cy="1217612"/>
          </a:xfrm>
          <a:prstGeom prst="rect">
            <a:avLst/>
          </a:prstGeom>
          <a:solidFill>
            <a:srgbClr val="002060"/>
          </a:solidFill>
          <a:ln w="25400" cap="flat" cmpd="sng" algn="ctr">
            <a:solidFill>
              <a:srgbClr val="114FFB">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6" name="Line 17">
            <a:extLst>
              <a:ext uri="{FF2B5EF4-FFF2-40B4-BE49-F238E27FC236}">
                <a16:creationId xmlns:a16="http://schemas.microsoft.com/office/drawing/2014/main" id="{24E91483-C584-4734-A1F5-850A21132A16}"/>
              </a:ext>
            </a:extLst>
          </p:cNvPr>
          <p:cNvSpPr>
            <a:spLocks noChangeShapeType="1"/>
          </p:cNvSpPr>
          <p:nvPr/>
        </p:nvSpPr>
        <p:spPr bwMode="auto">
          <a:xfrm>
            <a:off x="10017056" y="5689819"/>
            <a:ext cx="3016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97" name="Rectangle 18">
            <a:extLst>
              <a:ext uri="{FF2B5EF4-FFF2-40B4-BE49-F238E27FC236}">
                <a16:creationId xmlns:a16="http://schemas.microsoft.com/office/drawing/2014/main" id="{A0C4C2A8-1387-40FA-856F-E89A87A406FF}"/>
              </a:ext>
            </a:extLst>
          </p:cNvPr>
          <p:cNvSpPr>
            <a:spLocks noChangeArrowheads="1"/>
          </p:cNvSpPr>
          <p:nvPr/>
        </p:nvSpPr>
        <p:spPr bwMode="auto">
          <a:xfrm>
            <a:off x="10358781" y="5461219"/>
            <a:ext cx="9842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defTabSz="885825"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defTabSz="885825"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defTabSz="885825"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defTabSz="885825" eaLnBrk="0" hangingPunct="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defTabSz="885825" eaLnBrk="0" hangingPunct="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defTabSz="885825"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defTabSz="885825"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defTabSz="885825"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defTabSz="885825"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pPr>
            <a:r>
              <a:rPr lang="en-US" altLang="en-US" sz="1200" dirty="0">
                <a:solidFill>
                  <a:srgbClr val="FFFFFF"/>
                </a:solidFill>
                <a:latin typeface="Arial"/>
                <a:cs typeface="Times New Roman" panose="02020603050405020304" pitchFamily="18" charset="0"/>
              </a:rPr>
              <a:t>Command Channel</a:t>
            </a:r>
          </a:p>
        </p:txBody>
      </p:sp>
      <p:sp>
        <p:nvSpPr>
          <p:cNvPr id="98" name="Line 19">
            <a:extLst>
              <a:ext uri="{FF2B5EF4-FFF2-40B4-BE49-F238E27FC236}">
                <a16:creationId xmlns:a16="http://schemas.microsoft.com/office/drawing/2014/main" id="{4BB75209-2770-4E3D-A7B6-2F84580CE83E}"/>
              </a:ext>
            </a:extLst>
          </p:cNvPr>
          <p:cNvSpPr>
            <a:spLocks noChangeShapeType="1"/>
          </p:cNvSpPr>
          <p:nvPr/>
        </p:nvSpPr>
        <p:spPr bwMode="auto">
          <a:xfrm>
            <a:off x="10040869" y="6178769"/>
            <a:ext cx="301625" cy="0"/>
          </a:xfrm>
          <a:prstGeom prst="line">
            <a:avLst/>
          </a:prstGeom>
          <a:noFill/>
          <a:ln w="12700">
            <a:solidFill>
              <a:srgbClr val="0099FF"/>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en-US">
              <a:solidFill>
                <a:srgbClr val="000000"/>
              </a:solidFill>
              <a:latin typeface="Arial"/>
            </a:endParaRPr>
          </a:p>
        </p:txBody>
      </p:sp>
      <p:sp>
        <p:nvSpPr>
          <p:cNvPr id="101" name="Rectangle 20">
            <a:extLst>
              <a:ext uri="{FF2B5EF4-FFF2-40B4-BE49-F238E27FC236}">
                <a16:creationId xmlns:a16="http://schemas.microsoft.com/office/drawing/2014/main" id="{9AF4F8E4-FBED-44EC-B676-4860CD51021B}"/>
              </a:ext>
            </a:extLst>
          </p:cNvPr>
          <p:cNvSpPr>
            <a:spLocks noChangeArrowheads="1"/>
          </p:cNvSpPr>
          <p:nvPr/>
        </p:nvSpPr>
        <p:spPr bwMode="auto">
          <a:xfrm>
            <a:off x="10282581" y="5950169"/>
            <a:ext cx="151647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900" tIns="44450" rIns="88900" bIns="44450">
            <a:spAutoFit/>
          </a:bodyPr>
          <a:lstStyle>
            <a:lvl1pPr defTabSz="885825"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defTabSz="885825"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defTabSz="885825"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defTabSz="885825" eaLnBrk="0" hangingPunct="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defTabSz="885825" eaLnBrk="0" hangingPunct="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defTabSz="885825"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defTabSz="885825"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defTabSz="885825"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defTabSz="885825"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tabLst>
                <a:tab pos="339725" algn="l"/>
              </a:tabLst>
            </a:pPr>
            <a:r>
              <a:rPr lang="en-US" altLang="en-US" sz="1200" dirty="0">
                <a:solidFill>
                  <a:srgbClr val="FFFFFF"/>
                </a:solidFill>
                <a:latin typeface="Arial"/>
                <a:cs typeface="Times New Roman" panose="02020603050405020304" pitchFamily="18" charset="0"/>
              </a:rPr>
              <a:t>Coordination and</a:t>
            </a:r>
          </a:p>
          <a:p>
            <a:pPr>
              <a:spcBef>
                <a:spcPct val="0"/>
              </a:spcBef>
              <a:buClrTx/>
              <a:buSzTx/>
              <a:buFontTx/>
              <a:buNone/>
            </a:pPr>
            <a:r>
              <a:rPr lang="en-US" altLang="en-US" sz="1200" dirty="0">
                <a:solidFill>
                  <a:srgbClr val="FFFFFF"/>
                </a:solidFill>
                <a:latin typeface="Arial"/>
                <a:cs typeface="Times New Roman" panose="02020603050405020304" pitchFamily="18" charset="0"/>
              </a:rPr>
              <a:t>Support Channels</a:t>
            </a:r>
          </a:p>
        </p:txBody>
      </p:sp>
      <p:cxnSp>
        <p:nvCxnSpPr>
          <p:cNvPr id="5" name="Straight Connector 4"/>
          <p:cNvCxnSpPr/>
          <p:nvPr/>
        </p:nvCxnSpPr>
        <p:spPr>
          <a:xfrm>
            <a:off x="5882905" y="1479556"/>
            <a:ext cx="0" cy="539040"/>
          </a:xfrm>
          <a:prstGeom prst="line">
            <a:avLst/>
          </a:prstGeom>
        </p:spPr>
        <p:style>
          <a:lnRef idx="1">
            <a:schemeClr val="dk1"/>
          </a:lnRef>
          <a:fillRef idx="0">
            <a:schemeClr val="dk1"/>
          </a:fillRef>
          <a:effectRef idx="0">
            <a:schemeClr val="dk1"/>
          </a:effectRef>
          <a:fontRef idx="minor">
            <a:schemeClr val="tx1"/>
          </a:fontRef>
        </p:style>
      </p:cxnSp>
      <p:sp>
        <p:nvSpPr>
          <p:cNvPr id="49" name="Slide Number Placeholder 3"/>
          <p:cNvSpPr>
            <a:spLocks noGrp="1"/>
          </p:cNvSpPr>
          <p:nvPr>
            <p:ph type="sldNum" sz="quarter" idx="12"/>
          </p:nvPr>
        </p:nvSpPr>
        <p:spPr>
          <a:xfrm>
            <a:off x="11911299" y="5547946"/>
            <a:ext cx="362763" cy="409367"/>
          </a:xfrm>
        </p:spPr>
        <p:txBody>
          <a:bodyPr/>
          <a:lstStyle/>
          <a:p>
            <a:fld id="{13D2E340-0663-474B-992C-9192B5C45E57}" type="slidenum">
              <a:rPr lang="en-US" sz="1200" i="1" noProof="0" smtClean="0">
                <a:solidFill>
                  <a:schemeClr val="bg1"/>
                </a:solidFill>
                <a:latin typeface="Century Schoolbook" panose="02040604050505020304" pitchFamily="18" charset="0"/>
              </a:rPr>
              <a:t>6</a:t>
            </a:fld>
            <a:endParaRPr lang="en-US" sz="1200" i="1" noProof="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410567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7351471" y="4710501"/>
            <a:ext cx="4781335" cy="203597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Other Support Documents</a:t>
            </a:r>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 </a:t>
            </a:r>
          </a:p>
        </p:txBody>
      </p:sp>
      <p:cxnSp>
        <p:nvCxnSpPr>
          <p:cNvPr id="6" name="Straight Connector 5"/>
          <p:cNvCxnSpPr/>
          <p:nvPr/>
        </p:nvCxnSpPr>
        <p:spPr>
          <a:xfrm>
            <a:off x="1303668" y="0"/>
            <a:ext cx="12700" cy="685800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464041" y="224909"/>
            <a:ext cx="492443" cy="1754326"/>
          </a:xfrm>
          <a:prstGeom prst="rect">
            <a:avLst/>
          </a:prstGeom>
          <a:solidFill>
            <a:srgbClr val="E1C5DC"/>
          </a:solidFill>
          <a:ln cmpd="thinThick">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vert270" wrap="square" rtlCol="0">
            <a:spAutoFit/>
          </a:bodyPr>
          <a:lstStyle/>
          <a:p>
            <a:r>
              <a:rPr lang="en-US" sz="2000" dirty="0">
                <a:effectLst>
                  <a:outerShdw blurRad="38100" dist="38100" dir="2700000" algn="tl">
                    <a:srgbClr val="000000">
                      <a:alpha val="43137"/>
                    </a:srgbClr>
                  </a:outerShdw>
                </a:effectLst>
              </a:rPr>
              <a:t>Policy/Directive</a:t>
            </a:r>
          </a:p>
        </p:txBody>
      </p:sp>
      <p:cxnSp>
        <p:nvCxnSpPr>
          <p:cNvPr id="9" name="Straight Connector 8"/>
          <p:cNvCxnSpPr/>
          <p:nvPr/>
        </p:nvCxnSpPr>
        <p:spPr>
          <a:xfrm>
            <a:off x="1330586" y="2149813"/>
            <a:ext cx="108331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449252" y="2231589"/>
            <a:ext cx="738664" cy="2356747"/>
          </a:xfrm>
          <a:prstGeom prst="rect">
            <a:avLst/>
          </a:prstGeom>
          <a:solidFill>
            <a:srgbClr val="E1C5DC"/>
          </a:solidFill>
          <a:ln cmpd="thickThi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vert270" wrap="square" rtlCol="0">
            <a:spAutoFit/>
          </a:bodyPr>
          <a:lstStyle/>
          <a:p>
            <a:pPr algn="ctr"/>
            <a:r>
              <a:rPr lang="en-US" dirty="0">
                <a:effectLst>
                  <a:outerShdw blurRad="38100" dist="38100" dir="2700000" algn="tl">
                    <a:srgbClr val="000000">
                      <a:alpha val="43137"/>
                    </a:srgbClr>
                  </a:outerShdw>
                </a:effectLst>
              </a:rPr>
              <a:t>Technical Requirements</a:t>
            </a:r>
          </a:p>
          <a:p>
            <a:pPr algn="ctr"/>
            <a:r>
              <a:rPr lang="en-US" dirty="0">
                <a:effectLst>
                  <a:outerShdw blurRad="38100" dist="38100" dir="2700000" algn="tl">
                    <a:srgbClr val="000000">
                      <a:alpha val="43137"/>
                    </a:srgbClr>
                  </a:outerShdw>
                </a:effectLst>
              </a:rPr>
              <a:t> Documents</a:t>
            </a:r>
          </a:p>
        </p:txBody>
      </p:sp>
      <p:cxnSp>
        <p:nvCxnSpPr>
          <p:cNvPr id="11" name="Straight Connector 10"/>
          <p:cNvCxnSpPr/>
          <p:nvPr/>
        </p:nvCxnSpPr>
        <p:spPr>
          <a:xfrm>
            <a:off x="1358900" y="4671629"/>
            <a:ext cx="108331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464036" y="4835921"/>
            <a:ext cx="492443" cy="1910558"/>
          </a:xfrm>
          <a:prstGeom prst="rect">
            <a:avLst/>
          </a:prstGeom>
          <a:solidFill>
            <a:srgbClr val="E1C5DC"/>
          </a:solidFill>
          <a:ln cmpd="thinThick">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vert270" wrap="square" rtlCol="0">
            <a:spAutoFit/>
          </a:bodyPr>
          <a:lstStyle/>
          <a:p>
            <a:r>
              <a:rPr lang="en-US" sz="2000" dirty="0">
                <a:effectLst>
                  <a:outerShdw blurRad="38100" dist="38100" dir="2700000" algn="tl">
                    <a:srgbClr val="000000">
                      <a:alpha val="43137"/>
                    </a:srgbClr>
                  </a:outerShdw>
                </a:effectLst>
              </a:rPr>
              <a:t>Operational/User</a:t>
            </a:r>
          </a:p>
        </p:txBody>
      </p:sp>
      <p:sp>
        <p:nvSpPr>
          <p:cNvPr id="18" name="Rounded Rectangle 17"/>
          <p:cNvSpPr/>
          <p:nvPr/>
        </p:nvSpPr>
        <p:spPr>
          <a:xfrm>
            <a:off x="2035561" y="4959508"/>
            <a:ext cx="2623930" cy="1596888"/>
          </a:xfrm>
          <a:prstGeom prst="roundRect">
            <a:avLst/>
          </a:prstGeom>
          <a:solidFill>
            <a:srgbClr val="7030A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DoD AIMS Security Classification Guide (SCG) 2022</a:t>
            </a:r>
          </a:p>
        </p:txBody>
      </p:sp>
      <p:sp>
        <p:nvSpPr>
          <p:cNvPr id="40" name="TextBox 39"/>
          <p:cNvSpPr txBox="1"/>
          <p:nvPr/>
        </p:nvSpPr>
        <p:spPr>
          <a:xfrm>
            <a:off x="17620" y="0"/>
            <a:ext cx="1292662" cy="685800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vert270" wrap="square" rtlCol="0">
            <a:spAutoFit/>
          </a:bodyPr>
          <a:lstStyle/>
          <a:p>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DoD International AIMS </a:t>
            </a:r>
          </a:p>
          <a:p>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 Office Framework </a:t>
            </a:r>
          </a:p>
        </p:txBody>
      </p:sp>
      <p:sp>
        <p:nvSpPr>
          <p:cNvPr id="44" name="Rounded Rectangle 43"/>
          <p:cNvSpPr/>
          <p:nvPr/>
        </p:nvSpPr>
        <p:spPr>
          <a:xfrm>
            <a:off x="7730083" y="2186263"/>
            <a:ext cx="2276041" cy="1754265"/>
          </a:xfrm>
          <a:prstGeom prst="roundRect">
            <a:avLst/>
          </a:prstGeom>
          <a:solidFill>
            <a:srgbClr val="7030A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DoD AIMS </a:t>
            </a:r>
          </a:p>
          <a:p>
            <a:pPr algn="ctr"/>
            <a:r>
              <a:rPr lang="en-US" sz="1400" dirty="0">
                <a:solidFill>
                  <a:schemeClr val="bg1"/>
                </a:solidFill>
              </a:rPr>
              <a:t>Test Requirements</a:t>
            </a:r>
          </a:p>
          <a:p>
            <a:r>
              <a:rPr lang="en-US" sz="1400" dirty="0">
                <a:solidFill>
                  <a:schemeClr val="bg1"/>
                </a:solidFill>
              </a:rPr>
              <a:t>Transponders 11XX</a:t>
            </a:r>
          </a:p>
          <a:p>
            <a:r>
              <a:rPr lang="en-US" sz="1400" dirty="0">
                <a:solidFill>
                  <a:schemeClr val="bg1"/>
                </a:solidFill>
              </a:rPr>
              <a:t>Interrogators 12XX</a:t>
            </a:r>
          </a:p>
          <a:p>
            <a:r>
              <a:rPr lang="en-US" sz="1400" dirty="0">
                <a:solidFill>
                  <a:schemeClr val="bg1"/>
                </a:solidFill>
              </a:rPr>
              <a:t>Passive Receiver 13XX</a:t>
            </a:r>
          </a:p>
          <a:p>
            <a:pPr marL="285750" indent="-285750">
              <a:buFontTx/>
              <a:buChar char="-"/>
            </a:pPr>
            <a:r>
              <a:rPr lang="en-US" sz="1200" dirty="0">
                <a:solidFill>
                  <a:schemeClr val="bg1"/>
                </a:solidFill>
              </a:rPr>
              <a:t>Equipment </a:t>
            </a:r>
          </a:p>
          <a:p>
            <a:pPr marL="285750" indent="-285750">
              <a:buFontTx/>
              <a:buChar char="-"/>
            </a:pPr>
            <a:r>
              <a:rPr lang="en-US" sz="1200" dirty="0">
                <a:solidFill>
                  <a:schemeClr val="bg1"/>
                </a:solidFill>
              </a:rPr>
              <a:t>Installed Performance</a:t>
            </a:r>
          </a:p>
          <a:p>
            <a:pPr marL="285750" indent="-285750">
              <a:buFontTx/>
              <a:buChar char="-"/>
            </a:pPr>
            <a:r>
              <a:rPr lang="en-US" sz="1200" dirty="0">
                <a:solidFill>
                  <a:schemeClr val="bg1"/>
                </a:solidFill>
              </a:rPr>
              <a:t>Operational Performance</a:t>
            </a:r>
          </a:p>
        </p:txBody>
      </p:sp>
      <p:sp>
        <p:nvSpPr>
          <p:cNvPr id="45" name="Rounded Rectangle 44"/>
          <p:cNvSpPr/>
          <p:nvPr/>
        </p:nvSpPr>
        <p:spPr>
          <a:xfrm>
            <a:off x="2337211" y="2221062"/>
            <a:ext cx="2216940" cy="692070"/>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ffectLst>
                  <a:outerShdw blurRad="38100" dist="38100" dir="2700000" algn="tl">
                    <a:srgbClr val="000000">
                      <a:alpha val="43137"/>
                    </a:srgbClr>
                  </a:outerShdw>
                </a:effectLst>
              </a:rPr>
              <a:t>DoD AIMS 17-1000 </a:t>
            </a:r>
          </a:p>
          <a:p>
            <a:pPr algn="ctr"/>
            <a:r>
              <a:rPr lang="en-US" sz="1400" dirty="0">
                <a:solidFill>
                  <a:schemeClr val="bg1"/>
                </a:solidFill>
                <a:effectLst>
                  <a:outerShdw blurRad="38100" dist="38100" dir="2700000" algn="tl">
                    <a:srgbClr val="000000">
                      <a:alpha val="43137"/>
                    </a:srgbClr>
                  </a:outerShdw>
                </a:effectLst>
              </a:rPr>
              <a:t>Rev 1.1 </a:t>
            </a:r>
          </a:p>
          <a:p>
            <a:pPr algn="ctr"/>
            <a:r>
              <a:rPr lang="en-US" sz="1400" dirty="0">
                <a:solidFill>
                  <a:schemeClr val="bg1"/>
                </a:solidFill>
                <a:effectLst>
                  <a:outerShdw blurRad="38100" dist="38100" dir="2700000" algn="tl">
                    <a:srgbClr val="000000">
                      <a:alpha val="43137"/>
                    </a:srgbClr>
                  </a:outerShdw>
                </a:effectLst>
              </a:rPr>
              <a:t>2023</a:t>
            </a:r>
          </a:p>
        </p:txBody>
      </p:sp>
      <p:sp>
        <p:nvSpPr>
          <p:cNvPr id="46" name="Rounded Rectangle 45"/>
          <p:cNvSpPr/>
          <p:nvPr/>
        </p:nvSpPr>
        <p:spPr>
          <a:xfrm>
            <a:off x="2336401" y="3037927"/>
            <a:ext cx="2216940" cy="692070"/>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effectLst>
                  <a:outerShdw blurRad="38100" dist="38100" dir="2700000" algn="tl">
                    <a:srgbClr val="000000">
                      <a:alpha val="43137"/>
                    </a:srgbClr>
                  </a:outerShdw>
                </a:effectLst>
              </a:rPr>
              <a:t>DoD AIMS 17-1000 Classified Addenda</a:t>
            </a:r>
          </a:p>
        </p:txBody>
      </p:sp>
      <p:sp>
        <p:nvSpPr>
          <p:cNvPr id="47" name="Rounded Rectangle 46"/>
          <p:cNvSpPr/>
          <p:nvPr/>
        </p:nvSpPr>
        <p:spPr>
          <a:xfrm>
            <a:off x="2360595" y="3834162"/>
            <a:ext cx="2216940" cy="692070"/>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effectLst>
                  <a:outerShdw blurRad="38100" dist="38100" dir="2700000" algn="tl">
                    <a:srgbClr val="000000">
                      <a:alpha val="43137"/>
                    </a:srgbClr>
                  </a:outerShdw>
                </a:effectLst>
              </a:rPr>
              <a:t>DoD AIMS 04-900(A) 2009</a:t>
            </a:r>
          </a:p>
        </p:txBody>
      </p:sp>
      <p:sp>
        <p:nvSpPr>
          <p:cNvPr id="48" name="Round Diagonal Corner Rectangle 47"/>
          <p:cNvSpPr/>
          <p:nvPr/>
        </p:nvSpPr>
        <p:spPr>
          <a:xfrm>
            <a:off x="4701826" y="2205463"/>
            <a:ext cx="2829544" cy="562430"/>
          </a:xfrm>
          <a:prstGeom prst="round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DoD AIMS Baseline Certification Requirements Letter OL1826901</a:t>
            </a:r>
          </a:p>
        </p:txBody>
      </p:sp>
      <p:sp>
        <p:nvSpPr>
          <p:cNvPr id="49" name="Round Diagonal Corner Rectangle 48"/>
          <p:cNvSpPr/>
          <p:nvPr/>
        </p:nvSpPr>
        <p:spPr>
          <a:xfrm>
            <a:off x="4701826" y="2803495"/>
            <a:ext cx="2829543" cy="562430"/>
          </a:xfrm>
          <a:prstGeom prst="round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DoD AIMS UAS Secure Link Requirement Letter OL202240</a:t>
            </a:r>
          </a:p>
        </p:txBody>
      </p:sp>
      <p:sp>
        <p:nvSpPr>
          <p:cNvPr id="50" name="Round Diagonal Corner Rectangle 49"/>
          <p:cNvSpPr/>
          <p:nvPr/>
        </p:nvSpPr>
        <p:spPr>
          <a:xfrm>
            <a:off x="4701826" y="3401527"/>
            <a:ext cx="2829544" cy="562430"/>
          </a:xfrm>
          <a:prstGeom prst="round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DoD AIMS Supersession Letter OL2026201</a:t>
            </a:r>
          </a:p>
        </p:txBody>
      </p:sp>
      <p:sp>
        <p:nvSpPr>
          <p:cNvPr id="51" name="Round Diagonal Corner Rectangle 50"/>
          <p:cNvSpPr/>
          <p:nvPr/>
        </p:nvSpPr>
        <p:spPr>
          <a:xfrm>
            <a:off x="4701826" y="4011399"/>
            <a:ext cx="2829544" cy="562430"/>
          </a:xfrm>
          <a:prstGeom prst="round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DoD AIMS Sunset and Moratorium on use of Mode 1 and 2 OL2207701</a:t>
            </a:r>
          </a:p>
        </p:txBody>
      </p:sp>
      <p:sp>
        <p:nvSpPr>
          <p:cNvPr id="52" name="Rounded Rectangle 51"/>
          <p:cNvSpPr/>
          <p:nvPr/>
        </p:nvSpPr>
        <p:spPr>
          <a:xfrm>
            <a:off x="7640363" y="4018419"/>
            <a:ext cx="2404918" cy="512139"/>
          </a:xfrm>
          <a:prstGeom prst="roundRect">
            <a:avLst/>
          </a:prstGeom>
          <a:solidFill>
            <a:srgbClr val="7030A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DoD AIMS 1501 Control Panel</a:t>
            </a:r>
          </a:p>
          <a:p>
            <a:pPr algn="ctr"/>
            <a:r>
              <a:rPr lang="en-US" sz="1400" dirty="0">
                <a:solidFill>
                  <a:schemeClr val="bg1"/>
                </a:solidFill>
              </a:rPr>
              <a:t> Test Requirements</a:t>
            </a:r>
          </a:p>
        </p:txBody>
      </p:sp>
      <p:sp>
        <p:nvSpPr>
          <p:cNvPr id="53" name="Rounded Rectangle 52"/>
          <p:cNvSpPr/>
          <p:nvPr/>
        </p:nvSpPr>
        <p:spPr>
          <a:xfrm>
            <a:off x="4701826" y="4861707"/>
            <a:ext cx="2607310" cy="765382"/>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effectLst>
                  <a:outerShdw blurRad="38100" dist="38100" dir="2700000" algn="tl">
                    <a:srgbClr val="000000">
                      <a:alpha val="43137"/>
                    </a:srgbClr>
                  </a:outerShdw>
                </a:effectLst>
              </a:rPr>
              <a:t>DoD AIMS 20-100 </a:t>
            </a:r>
          </a:p>
          <a:p>
            <a:pPr algn="ctr"/>
            <a:r>
              <a:rPr lang="en-US" dirty="0">
                <a:solidFill>
                  <a:schemeClr val="bg1"/>
                </a:solidFill>
                <a:effectLst>
                  <a:outerShdw blurRad="38100" dist="38100" dir="2700000" algn="tl">
                    <a:srgbClr val="000000">
                      <a:alpha val="43137"/>
                    </a:srgbClr>
                  </a:outerShdw>
                </a:effectLst>
              </a:rPr>
              <a:t>Mark XIIB Handbook </a:t>
            </a:r>
          </a:p>
          <a:p>
            <a:pPr algn="ctr"/>
            <a:r>
              <a:rPr lang="en-US" dirty="0">
                <a:solidFill>
                  <a:schemeClr val="bg1"/>
                </a:solidFill>
                <a:effectLst>
                  <a:outerShdw blurRad="38100" dist="38100" dir="2700000" algn="tl">
                    <a:srgbClr val="000000">
                      <a:alpha val="43137"/>
                    </a:srgbClr>
                  </a:outerShdw>
                </a:effectLst>
              </a:rPr>
              <a:t>2020</a:t>
            </a:r>
          </a:p>
        </p:txBody>
      </p:sp>
      <p:sp>
        <p:nvSpPr>
          <p:cNvPr id="54" name="Rounded Rectangle 53"/>
          <p:cNvSpPr/>
          <p:nvPr/>
        </p:nvSpPr>
        <p:spPr>
          <a:xfrm>
            <a:off x="4738573" y="5765560"/>
            <a:ext cx="2508894" cy="790836"/>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effectLst>
                  <a:outerShdw blurRad="38100" dist="38100" dir="2700000" algn="tl">
                    <a:srgbClr val="000000">
                      <a:alpha val="43137"/>
                    </a:srgbClr>
                  </a:outerShdw>
                </a:effectLst>
              </a:rPr>
              <a:t>DoD AIMS 20-100 </a:t>
            </a:r>
          </a:p>
          <a:p>
            <a:pPr algn="ctr"/>
            <a:r>
              <a:rPr lang="en-US" dirty="0">
                <a:solidFill>
                  <a:schemeClr val="bg1"/>
                </a:solidFill>
                <a:effectLst>
                  <a:outerShdw blurRad="38100" dist="38100" dir="2700000" algn="tl">
                    <a:srgbClr val="000000">
                      <a:alpha val="43137"/>
                    </a:srgbClr>
                  </a:outerShdw>
                </a:effectLst>
              </a:rPr>
              <a:t>Supplement 1 2020</a:t>
            </a:r>
          </a:p>
        </p:txBody>
      </p:sp>
      <p:sp>
        <p:nvSpPr>
          <p:cNvPr id="57" name="Rounded Rectangle 56"/>
          <p:cNvSpPr/>
          <p:nvPr/>
        </p:nvSpPr>
        <p:spPr>
          <a:xfrm>
            <a:off x="7374431" y="5842455"/>
            <a:ext cx="4711073" cy="812184"/>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38100" dist="38100" dir="2700000" algn="tl">
                    <a:srgbClr val="000000">
                      <a:alpha val="43137"/>
                    </a:srgbClr>
                  </a:outerShdw>
                </a:effectLst>
              </a:rPr>
              <a:t>Mark XIIA Mode 5 and Mode Select (Mode S) Joint Concept of Operations (Joint CONOPS) Mode 5/ Mode S Joint CONOPS 2021</a:t>
            </a:r>
          </a:p>
        </p:txBody>
      </p:sp>
      <p:sp>
        <p:nvSpPr>
          <p:cNvPr id="58" name="Rounded Rectangle 57"/>
          <p:cNvSpPr/>
          <p:nvPr/>
        </p:nvSpPr>
        <p:spPr>
          <a:xfrm>
            <a:off x="7374430" y="5597296"/>
            <a:ext cx="4738075" cy="248984"/>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effectLst>
                  <a:outerShdw blurRad="38100" dist="38100" dir="2700000" algn="tl">
                    <a:srgbClr val="000000">
                      <a:alpha val="43137"/>
                    </a:srgbClr>
                  </a:outerShdw>
                </a:effectLst>
              </a:rPr>
              <a:t>Multi-Service Tactics Training Procedures</a:t>
            </a:r>
          </a:p>
        </p:txBody>
      </p:sp>
      <p:sp>
        <p:nvSpPr>
          <p:cNvPr id="60" name="Rounded Rectangle 59"/>
          <p:cNvSpPr/>
          <p:nvPr/>
        </p:nvSpPr>
        <p:spPr>
          <a:xfrm>
            <a:off x="5004609" y="717186"/>
            <a:ext cx="3945305" cy="39223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ffectLst>
                  <a:outerShdw blurRad="38100" dist="38100" dir="2700000" algn="tl">
                    <a:srgbClr val="000000">
                      <a:alpha val="43137"/>
                    </a:srgbClr>
                  </a:outerShdw>
                </a:effectLst>
              </a:rPr>
              <a:t>DoD AIMS Program Management Plan (PMP)</a:t>
            </a:r>
          </a:p>
          <a:p>
            <a:pPr algn="ctr"/>
            <a:r>
              <a:rPr lang="en-US" sz="1400" dirty="0">
                <a:solidFill>
                  <a:schemeClr val="bg1"/>
                </a:solidFill>
                <a:effectLst>
                  <a:outerShdw blurRad="38100" dist="38100" dir="2700000" algn="tl">
                    <a:srgbClr val="000000">
                      <a:alpha val="43137"/>
                    </a:srgbClr>
                  </a:outerShdw>
                </a:effectLst>
              </a:rPr>
              <a:t> 2010</a:t>
            </a:r>
            <a:endParaRPr lang="en-US" sz="1400" dirty="0"/>
          </a:p>
        </p:txBody>
      </p:sp>
      <p:sp>
        <p:nvSpPr>
          <p:cNvPr id="62" name="Rounded Rectangle 61"/>
          <p:cNvSpPr/>
          <p:nvPr/>
        </p:nvSpPr>
        <p:spPr>
          <a:xfrm>
            <a:off x="4983269" y="205757"/>
            <a:ext cx="3945304" cy="43421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ffectLst>
                  <a:outerShdw blurRad="38100" dist="38100" dir="2700000" algn="tl">
                    <a:srgbClr val="000000">
                      <a:alpha val="43137"/>
                    </a:srgbClr>
                  </a:outerShdw>
                </a:effectLst>
              </a:rPr>
              <a:t>DoD International AIMS Steering Committee Charter 1977</a:t>
            </a:r>
          </a:p>
        </p:txBody>
      </p:sp>
      <p:sp>
        <p:nvSpPr>
          <p:cNvPr id="63" name="Rounded Rectangle 62"/>
          <p:cNvSpPr/>
          <p:nvPr/>
        </p:nvSpPr>
        <p:spPr>
          <a:xfrm>
            <a:off x="5021172" y="1673633"/>
            <a:ext cx="3985878" cy="3944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ffectLst>
                  <a:outerShdw blurRad="38100" dist="38100" dir="2700000" algn="tl">
                    <a:srgbClr val="000000">
                      <a:alpha val="43137"/>
                    </a:srgbClr>
                  </a:outerShdw>
                </a:effectLst>
              </a:rPr>
              <a:t>NSA Key Policy Reference #:  R 081553Z Dec 2017</a:t>
            </a:r>
          </a:p>
        </p:txBody>
      </p:sp>
      <p:sp>
        <p:nvSpPr>
          <p:cNvPr id="68" name="Rounded Rectangle 67"/>
          <p:cNvSpPr/>
          <p:nvPr/>
        </p:nvSpPr>
        <p:spPr>
          <a:xfrm>
            <a:off x="5021173" y="1201313"/>
            <a:ext cx="3969498" cy="3871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ffectLst>
                  <a:outerShdw blurRad="38100" dist="38100" dir="2700000" algn="tl">
                    <a:srgbClr val="000000">
                      <a:alpha val="43137"/>
                    </a:srgbClr>
                  </a:outerShdw>
                </a:effectLst>
              </a:rPr>
              <a:t>Interoperability Requirements for Joint Combat Operations (JITC)</a:t>
            </a: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46" y="149948"/>
            <a:ext cx="1190181" cy="1067857"/>
          </a:xfrm>
          <a:prstGeom prst="rect">
            <a:avLst/>
          </a:prstGeom>
        </p:spPr>
      </p:pic>
      <p:sp>
        <p:nvSpPr>
          <p:cNvPr id="69" name="Rounded Rectangle 68"/>
          <p:cNvSpPr/>
          <p:nvPr/>
        </p:nvSpPr>
        <p:spPr>
          <a:xfrm>
            <a:off x="2192378" y="150634"/>
            <a:ext cx="2662468" cy="186099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Foreign Military Sales (FMS)</a:t>
            </a:r>
          </a:p>
          <a:p>
            <a:pPr algn="ctr"/>
            <a:endParaRPr lang="en-US" b="1" dirty="0">
              <a:solidFill>
                <a:schemeClr val="bg1"/>
              </a:solidFill>
              <a:effectLst>
                <a:outerShdw blurRad="38100" dist="38100" dir="2700000" algn="tl">
                  <a:srgbClr val="000000">
                    <a:alpha val="43137"/>
                  </a:srgbClr>
                </a:outerShdw>
              </a:effectLst>
            </a:endParaRPr>
          </a:p>
          <a:p>
            <a:pPr algn="ctr"/>
            <a:endParaRPr lang="en-US" b="1" dirty="0">
              <a:solidFill>
                <a:schemeClr val="bg1"/>
              </a:solidFill>
              <a:effectLst>
                <a:outerShdw blurRad="38100" dist="38100" dir="2700000" algn="tl">
                  <a:srgbClr val="000000">
                    <a:alpha val="43137"/>
                  </a:srgbClr>
                </a:outerShdw>
              </a:effectLst>
            </a:endParaRPr>
          </a:p>
          <a:p>
            <a:pPr algn="ctr"/>
            <a:endParaRPr lang="en-US" b="1" dirty="0">
              <a:solidFill>
                <a:schemeClr val="bg1"/>
              </a:solidFill>
              <a:effectLst>
                <a:outerShdw blurRad="38100" dist="38100" dir="2700000" algn="tl">
                  <a:srgbClr val="000000">
                    <a:alpha val="43137"/>
                  </a:srgbClr>
                </a:outerShdw>
              </a:effectLst>
            </a:endParaRPr>
          </a:p>
          <a:p>
            <a:pPr algn="ctr"/>
            <a:endParaRPr lang="en-US" b="1" dirty="0">
              <a:solidFill>
                <a:schemeClr val="bg1"/>
              </a:solidFill>
              <a:effectLst>
                <a:outerShdw blurRad="38100" dist="38100" dir="2700000" algn="tl">
                  <a:srgbClr val="000000">
                    <a:alpha val="43137"/>
                  </a:srgbClr>
                </a:outerShdw>
              </a:effectLst>
            </a:endParaRPr>
          </a:p>
        </p:txBody>
      </p:sp>
      <p:sp>
        <p:nvSpPr>
          <p:cNvPr id="64" name="Rounded Rectangle 63"/>
          <p:cNvSpPr/>
          <p:nvPr/>
        </p:nvSpPr>
        <p:spPr>
          <a:xfrm>
            <a:off x="2486886" y="901264"/>
            <a:ext cx="2127601" cy="2908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effectLst>
                  <a:outerShdw blurRad="38100" dist="38100" dir="2700000" algn="tl">
                    <a:srgbClr val="000000">
                      <a:alpha val="43137"/>
                    </a:srgbClr>
                  </a:outerShdw>
                </a:effectLst>
              </a:rPr>
              <a:t>DSCA SAMM Chapter 3</a:t>
            </a:r>
          </a:p>
        </p:txBody>
      </p:sp>
      <p:sp>
        <p:nvSpPr>
          <p:cNvPr id="65" name="Rounded Rectangle 64"/>
          <p:cNvSpPr/>
          <p:nvPr/>
        </p:nvSpPr>
        <p:spPr>
          <a:xfrm>
            <a:off x="2499219" y="1326625"/>
            <a:ext cx="2127601" cy="4840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effectLst>
                  <a:outerShdw blurRad="38100" dist="38100" dir="2700000" algn="tl">
                    <a:srgbClr val="000000">
                      <a:alpha val="43137"/>
                    </a:srgbClr>
                  </a:outerShdw>
                </a:effectLst>
              </a:rPr>
              <a:t>DSCA Policy 11-40 </a:t>
            </a:r>
          </a:p>
          <a:p>
            <a:pPr algn="ctr"/>
            <a:r>
              <a:rPr lang="en-US" sz="1400" dirty="0">
                <a:solidFill>
                  <a:schemeClr val="tx1"/>
                </a:solidFill>
                <a:effectLst>
                  <a:outerShdw blurRad="38100" dist="38100" dir="2700000" algn="tl">
                    <a:srgbClr val="000000">
                      <a:alpha val="43137"/>
                    </a:srgbClr>
                  </a:outerShdw>
                </a:effectLst>
              </a:rPr>
              <a:t>(Platform Level) </a:t>
            </a:r>
          </a:p>
        </p:txBody>
      </p:sp>
      <p:sp>
        <p:nvSpPr>
          <p:cNvPr id="70" name="Rounded Rectangle 69"/>
          <p:cNvSpPr/>
          <p:nvPr/>
        </p:nvSpPr>
        <p:spPr>
          <a:xfrm>
            <a:off x="9173376" y="150634"/>
            <a:ext cx="2822573" cy="186099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Frequency Requirements</a:t>
            </a:r>
          </a:p>
          <a:p>
            <a:pPr algn="ctr"/>
            <a:endParaRPr lang="en-US" b="1" dirty="0">
              <a:solidFill>
                <a:schemeClr val="bg1"/>
              </a:solidFill>
              <a:effectLst>
                <a:outerShdw blurRad="38100" dist="38100" dir="2700000" algn="tl">
                  <a:srgbClr val="000000">
                    <a:alpha val="43137"/>
                  </a:srgbClr>
                </a:outerShdw>
              </a:effectLst>
            </a:endParaRPr>
          </a:p>
          <a:p>
            <a:pPr algn="ctr"/>
            <a:endParaRPr lang="en-US" b="1" dirty="0">
              <a:solidFill>
                <a:schemeClr val="bg1"/>
              </a:solidFill>
              <a:effectLst>
                <a:outerShdw blurRad="38100" dist="38100" dir="2700000" algn="tl">
                  <a:srgbClr val="000000">
                    <a:alpha val="43137"/>
                  </a:srgbClr>
                </a:outerShdw>
              </a:effectLst>
            </a:endParaRPr>
          </a:p>
          <a:p>
            <a:pPr algn="ctr"/>
            <a:endParaRPr lang="en-US" b="1" dirty="0">
              <a:solidFill>
                <a:schemeClr val="bg1"/>
              </a:solidFill>
              <a:effectLst>
                <a:outerShdw blurRad="38100" dist="38100" dir="2700000" algn="tl">
                  <a:srgbClr val="000000">
                    <a:alpha val="43137"/>
                  </a:srgbClr>
                </a:outerShdw>
              </a:effectLst>
            </a:endParaRPr>
          </a:p>
          <a:p>
            <a:pPr algn="ctr"/>
            <a:endParaRPr lang="en-US" b="1" dirty="0">
              <a:solidFill>
                <a:schemeClr val="bg1"/>
              </a:solidFill>
              <a:effectLst>
                <a:outerShdw blurRad="38100" dist="38100" dir="2700000" algn="tl">
                  <a:srgbClr val="000000">
                    <a:alpha val="43137"/>
                  </a:srgbClr>
                </a:outerShdw>
              </a:effectLst>
            </a:endParaRPr>
          </a:p>
          <a:p>
            <a:pPr algn="ctr"/>
            <a:endParaRPr lang="en-US" b="1" dirty="0">
              <a:solidFill>
                <a:schemeClr val="bg1"/>
              </a:solidFill>
              <a:effectLst>
                <a:outerShdw blurRad="38100" dist="38100" dir="2700000" algn="tl">
                  <a:srgbClr val="000000">
                    <a:alpha val="43137"/>
                  </a:srgbClr>
                </a:outerShdw>
              </a:effectLst>
            </a:endParaRPr>
          </a:p>
        </p:txBody>
      </p:sp>
      <p:sp>
        <p:nvSpPr>
          <p:cNvPr id="67" name="Rounded Rectangle 66"/>
          <p:cNvSpPr/>
          <p:nvPr/>
        </p:nvSpPr>
        <p:spPr>
          <a:xfrm>
            <a:off x="9339217" y="549745"/>
            <a:ext cx="2490890" cy="6704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effectLst>
                  <a:outerShdw blurRad="38100" dist="38100" dir="2700000" algn="tl">
                    <a:srgbClr val="000000">
                      <a:alpha val="43137"/>
                    </a:srgbClr>
                  </a:outerShdw>
                </a:effectLst>
              </a:rPr>
              <a:t>ACP-190 US SUPP-1(D) Test Event within the US&amp;P</a:t>
            </a:r>
          </a:p>
        </p:txBody>
      </p:sp>
      <p:sp>
        <p:nvSpPr>
          <p:cNvPr id="66" name="Rounded Rectangle 65"/>
          <p:cNvSpPr/>
          <p:nvPr/>
        </p:nvSpPr>
        <p:spPr>
          <a:xfrm>
            <a:off x="9339218" y="1317950"/>
            <a:ext cx="2490889" cy="4766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effectLst>
                  <a:outerShdw blurRad="38100" dist="38100" dir="2700000" algn="tl">
                    <a:srgbClr val="000000">
                      <a:alpha val="43137"/>
                    </a:srgbClr>
                  </a:outerShdw>
                </a:effectLst>
              </a:rPr>
              <a:t>NTIA Red Manual for </a:t>
            </a:r>
          </a:p>
          <a:p>
            <a:pPr algn="ctr"/>
            <a:r>
              <a:rPr lang="en-US" sz="1400" dirty="0">
                <a:solidFill>
                  <a:schemeClr val="tx1"/>
                </a:solidFill>
                <a:effectLst>
                  <a:outerShdw blurRad="38100" dist="38100" dir="2700000" algn="tl">
                    <a:srgbClr val="000000">
                      <a:alpha val="43137"/>
                    </a:srgbClr>
                  </a:outerShdw>
                </a:effectLst>
              </a:rPr>
              <a:t>Stage 3 &amp; 4 Certification </a:t>
            </a:r>
          </a:p>
        </p:txBody>
      </p:sp>
      <p:sp>
        <p:nvSpPr>
          <p:cNvPr id="72" name="Rounded Rectangle 71"/>
          <p:cNvSpPr/>
          <p:nvPr/>
        </p:nvSpPr>
        <p:spPr>
          <a:xfrm>
            <a:off x="10045279" y="2316895"/>
            <a:ext cx="2045192" cy="61322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ICD for Mk XIIA IFF Mode 5 System Tier 3 Devices 2017</a:t>
            </a:r>
          </a:p>
        </p:txBody>
      </p:sp>
      <p:sp>
        <p:nvSpPr>
          <p:cNvPr id="73" name="Rounded Rectangle 72"/>
          <p:cNvSpPr/>
          <p:nvPr/>
        </p:nvSpPr>
        <p:spPr>
          <a:xfrm>
            <a:off x="10078428" y="3033641"/>
            <a:ext cx="2043940" cy="5090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Joint Key Management Plan (JKMP) 2023</a:t>
            </a:r>
          </a:p>
        </p:txBody>
      </p:sp>
      <p:sp>
        <p:nvSpPr>
          <p:cNvPr id="74" name="Rounded Rectangle 73"/>
          <p:cNvSpPr/>
          <p:nvPr/>
        </p:nvSpPr>
        <p:spPr>
          <a:xfrm>
            <a:off x="10078428" y="3648350"/>
            <a:ext cx="2085258" cy="77812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Operational Security Doctrine for Air Identification Friend or Foe (AIFF) 2023</a:t>
            </a:r>
          </a:p>
        </p:txBody>
      </p:sp>
      <p:sp>
        <p:nvSpPr>
          <p:cNvPr id="41" name="Rounded Rectangle 40"/>
          <p:cNvSpPr/>
          <p:nvPr/>
        </p:nvSpPr>
        <p:spPr>
          <a:xfrm>
            <a:off x="7363066" y="5134143"/>
            <a:ext cx="4749439" cy="463153"/>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effectLst>
                  <a:outerShdw blurRad="38100" dist="38100" dir="2700000" algn="tl">
                    <a:srgbClr val="000000">
                      <a:alpha val="43137"/>
                    </a:srgbClr>
                  </a:outerShdw>
                </a:effectLst>
              </a:rPr>
              <a:t>Publication (ACP) 160 () IFF/SIF Operational Procedures</a:t>
            </a:r>
          </a:p>
        </p:txBody>
      </p:sp>
    </p:spTree>
    <p:extLst>
      <p:ext uri="{BB962C8B-B14F-4D97-AF65-F5344CB8AC3E}">
        <p14:creationId xmlns:p14="http://schemas.microsoft.com/office/powerpoint/2010/main" val="52636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Arrow 23"/>
          <p:cNvSpPr/>
          <p:nvPr/>
        </p:nvSpPr>
        <p:spPr bwMode="auto">
          <a:xfrm rot="1871059">
            <a:off x="7250503" y="4644288"/>
            <a:ext cx="1143640" cy="390313"/>
          </a:xfrm>
          <a:prstGeom prst="rightArrow">
            <a:avLst/>
          </a:prstGeom>
          <a:solidFill>
            <a:schemeClr val="accent5">
              <a:lumMod val="25000"/>
            </a:scheme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dirty="0">
              <a:latin typeface="Arial" charset="0"/>
            </a:endParaRPr>
          </a:p>
        </p:txBody>
      </p:sp>
      <p:cxnSp>
        <p:nvCxnSpPr>
          <p:cNvPr id="31" name="Straight Connector 30"/>
          <p:cNvCxnSpPr/>
          <p:nvPr/>
        </p:nvCxnSpPr>
        <p:spPr bwMode="auto">
          <a:xfrm flipV="1">
            <a:off x="4050662" y="4408054"/>
            <a:ext cx="599007" cy="478302"/>
          </a:xfrm>
          <a:prstGeom prst="lin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4050661" y="1969655"/>
            <a:ext cx="685800" cy="560949"/>
          </a:xfrm>
          <a:prstGeom prst="straightConnector1">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ounded Rectangle 8"/>
          <p:cNvSpPr/>
          <p:nvPr/>
        </p:nvSpPr>
        <p:spPr bwMode="auto">
          <a:xfrm>
            <a:off x="2247667" y="2850571"/>
            <a:ext cx="1828800" cy="1066800"/>
          </a:xfrm>
          <a:prstGeom prst="roundRect">
            <a:avLst/>
          </a:prstGeom>
          <a:solidFill>
            <a:srgbClr val="00B050"/>
          </a:solidFill>
          <a:ln>
            <a:solidFill>
              <a:srgbClr val="00B05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sz="2000" dirty="0">
                <a:solidFill>
                  <a:schemeClr val="bg1"/>
                </a:solidFill>
                <a:latin typeface="Arial" charset="0"/>
              </a:rPr>
              <a:t>Standards </a:t>
            </a:r>
          </a:p>
        </p:txBody>
      </p:sp>
      <p:sp>
        <p:nvSpPr>
          <p:cNvPr id="10" name="Rounded Rectangle 9"/>
          <p:cNvSpPr/>
          <p:nvPr/>
        </p:nvSpPr>
        <p:spPr bwMode="auto">
          <a:xfrm>
            <a:off x="2302164" y="954563"/>
            <a:ext cx="1828800" cy="1066800"/>
          </a:xfrm>
          <a:prstGeom prst="roundRect">
            <a:avLst/>
          </a:prstGeom>
          <a:solidFill>
            <a:srgbClr val="B79FB0"/>
          </a:solidFill>
          <a:ln>
            <a:solidFill>
              <a:srgbClr val="B79FB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sz="2000" dirty="0">
                <a:solidFill>
                  <a:schemeClr val="bg1"/>
                </a:solidFill>
                <a:latin typeface="Arial" charset="0"/>
              </a:rPr>
              <a:t>Certification</a:t>
            </a:r>
          </a:p>
        </p:txBody>
      </p:sp>
      <p:sp>
        <p:nvSpPr>
          <p:cNvPr id="11" name="Rounded Rectangle 10"/>
          <p:cNvSpPr/>
          <p:nvPr/>
        </p:nvSpPr>
        <p:spPr bwMode="auto">
          <a:xfrm>
            <a:off x="8344007" y="1018013"/>
            <a:ext cx="1828800" cy="1066800"/>
          </a:xfrm>
          <a:prstGeom prst="roundRect">
            <a:avLst/>
          </a:prstGeom>
          <a:solidFill>
            <a:schemeClr val="accent1">
              <a:lumMod val="75000"/>
            </a:schemeClr>
          </a:solidFill>
          <a:ln>
            <a:solidFill>
              <a:srgbClr val="7030A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sz="2000" dirty="0">
                <a:solidFill>
                  <a:schemeClr val="bg1"/>
                </a:solidFill>
                <a:latin typeface="Arial" charset="0"/>
              </a:rPr>
              <a:t>Mode S Address Assignment </a:t>
            </a:r>
          </a:p>
        </p:txBody>
      </p:sp>
      <p:sp>
        <p:nvSpPr>
          <p:cNvPr id="12" name="Rounded Rectangle 11"/>
          <p:cNvSpPr/>
          <p:nvPr/>
        </p:nvSpPr>
        <p:spPr bwMode="auto">
          <a:xfrm>
            <a:off x="8336742" y="4746887"/>
            <a:ext cx="1828800" cy="1066800"/>
          </a:xfrm>
          <a:prstGeom prst="roundRect">
            <a:avLst/>
          </a:prstGeom>
          <a:solidFill>
            <a:srgbClr val="7030A0"/>
          </a:solidFill>
          <a:ln>
            <a:solidFill>
              <a:srgbClr val="BE02A3"/>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sz="2000" dirty="0">
                <a:solidFill>
                  <a:schemeClr val="bg1"/>
                </a:solidFill>
                <a:latin typeface="Arial" charset="0"/>
              </a:rPr>
              <a:t>Support Warfighter</a:t>
            </a:r>
          </a:p>
        </p:txBody>
      </p:sp>
      <p:sp>
        <p:nvSpPr>
          <p:cNvPr id="13" name="Rounded Rectangle 12"/>
          <p:cNvSpPr/>
          <p:nvPr/>
        </p:nvSpPr>
        <p:spPr bwMode="auto">
          <a:xfrm>
            <a:off x="8452321" y="3036454"/>
            <a:ext cx="1828800" cy="1066800"/>
          </a:xfrm>
          <a:prstGeom prst="roundRect">
            <a:avLst/>
          </a:prstGeom>
          <a:solidFill>
            <a:srgbClr val="C00000"/>
          </a:solidFill>
          <a:ln>
            <a:solidFill>
              <a:srgbClr val="BE02A3"/>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sz="2000" dirty="0">
                <a:solidFill>
                  <a:schemeClr val="bg1"/>
                </a:solidFill>
                <a:latin typeface="Arial" charset="0"/>
              </a:rPr>
              <a:t>Foreign Military Sales (FMS) Cases</a:t>
            </a:r>
          </a:p>
        </p:txBody>
      </p:sp>
      <p:sp>
        <p:nvSpPr>
          <p:cNvPr id="14" name="Rounded Rectangle 13"/>
          <p:cNvSpPr/>
          <p:nvPr/>
        </p:nvSpPr>
        <p:spPr bwMode="auto">
          <a:xfrm>
            <a:off x="5014611" y="875306"/>
            <a:ext cx="2057400" cy="1066800"/>
          </a:xfrm>
          <a:prstGeom prst="roundRect">
            <a:avLst/>
          </a:prstGeom>
          <a:solidFill>
            <a:srgbClr val="00B0F0"/>
          </a:solidFill>
          <a:ln>
            <a:solidFill>
              <a:srgbClr val="00B0F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r>
              <a:rPr lang="en-US" sz="2000">
                <a:solidFill>
                  <a:schemeClr val="bg1"/>
                </a:solidFill>
                <a:latin typeface="Arial" charset="0"/>
              </a:rPr>
              <a:t>NO </a:t>
            </a:r>
            <a:r>
              <a:rPr lang="en-US" sz="2000" dirty="0">
                <a:solidFill>
                  <a:schemeClr val="bg1"/>
                </a:solidFill>
                <a:latin typeface="Arial" charset="0"/>
              </a:rPr>
              <a:t>and PIN Assignment </a:t>
            </a:r>
          </a:p>
        </p:txBody>
      </p:sp>
      <p:sp>
        <p:nvSpPr>
          <p:cNvPr id="15" name="Rounded Rectangle 14"/>
          <p:cNvSpPr/>
          <p:nvPr/>
        </p:nvSpPr>
        <p:spPr bwMode="auto">
          <a:xfrm>
            <a:off x="2076149" y="4650137"/>
            <a:ext cx="1981200" cy="1260303"/>
          </a:xfrm>
          <a:prstGeom prst="roundRect">
            <a:avLst/>
          </a:prstGeom>
          <a:solidFill>
            <a:schemeClr val="tx1"/>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r>
              <a:rPr lang="en-US" dirty="0">
                <a:solidFill>
                  <a:schemeClr val="bg1"/>
                </a:solidFill>
                <a:latin typeface="Arial" charset="0"/>
              </a:rPr>
              <a:t>AIMS CCB NATO IFF </a:t>
            </a:r>
            <a:r>
              <a:rPr lang="en-US" dirty="0" err="1">
                <a:solidFill>
                  <a:schemeClr val="bg1"/>
                </a:solidFill>
                <a:latin typeface="Arial" charset="0"/>
              </a:rPr>
              <a:t>CaT</a:t>
            </a:r>
            <a:r>
              <a:rPr lang="en-US" dirty="0">
                <a:solidFill>
                  <a:schemeClr val="bg1"/>
                </a:solidFill>
                <a:latin typeface="Arial" charset="0"/>
              </a:rPr>
              <a:t> ICAO/TSG</a:t>
            </a:r>
          </a:p>
          <a:p>
            <a:pPr algn="ctr" eaLnBrk="0" fontAlgn="base" hangingPunct="0">
              <a:spcBef>
                <a:spcPct val="0"/>
              </a:spcBef>
              <a:spcAft>
                <a:spcPct val="0"/>
              </a:spcAft>
            </a:pPr>
            <a:r>
              <a:rPr lang="en-US" dirty="0">
                <a:solidFill>
                  <a:schemeClr val="bg1"/>
                </a:solidFill>
                <a:latin typeface="Arial" charset="0"/>
              </a:rPr>
              <a:t>CNS-ATM</a:t>
            </a:r>
          </a:p>
        </p:txBody>
      </p:sp>
      <p:sp>
        <p:nvSpPr>
          <p:cNvPr id="16" name="Rounded Rectangle 15"/>
          <p:cNvSpPr/>
          <p:nvPr/>
        </p:nvSpPr>
        <p:spPr bwMode="auto">
          <a:xfrm>
            <a:off x="4435765" y="2350655"/>
            <a:ext cx="3215095" cy="2285999"/>
          </a:xfrm>
          <a:prstGeom prst="roundRect">
            <a:avLst/>
          </a:prstGeom>
          <a:solidFill>
            <a:srgbClr val="002060"/>
          </a:solidFill>
          <a:ln>
            <a:solidFill>
              <a:srgbClr val="00B0F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sz="2000" dirty="0">
                <a:solidFill>
                  <a:schemeClr val="bg1"/>
                </a:solidFill>
                <a:latin typeface="Arial" charset="0"/>
              </a:rPr>
              <a:t>DoD International AIMS Program Office </a:t>
            </a:r>
          </a:p>
          <a:p>
            <a:pPr algn="ctr" defTabSz="914400" eaLnBrk="0" fontAlgn="base" hangingPunct="0">
              <a:spcBef>
                <a:spcPct val="0"/>
              </a:spcBef>
              <a:spcAft>
                <a:spcPct val="0"/>
              </a:spcAft>
            </a:pPr>
            <a:r>
              <a:rPr lang="en-US" sz="2000" dirty="0">
                <a:solidFill>
                  <a:schemeClr val="bg1"/>
                </a:solidFill>
                <a:latin typeface="Arial" charset="0"/>
              </a:rPr>
              <a:t>(DoD AIMS PO)</a:t>
            </a:r>
          </a:p>
        </p:txBody>
      </p:sp>
      <p:cxnSp>
        <p:nvCxnSpPr>
          <p:cNvPr id="18" name="Straight Arrow Connector 17"/>
          <p:cNvCxnSpPr/>
          <p:nvPr/>
        </p:nvCxnSpPr>
        <p:spPr bwMode="auto">
          <a:xfrm flipH="1">
            <a:off x="7650860" y="2021364"/>
            <a:ext cx="747305" cy="710291"/>
          </a:xfrm>
          <a:prstGeom prst="straightConnector1">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endCxn id="16" idx="0"/>
          </p:cNvCxnSpPr>
          <p:nvPr/>
        </p:nvCxnSpPr>
        <p:spPr bwMode="auto">
          <a:xfrm>
            <a:off x="6043312" y="1969654"/>
            <a:ext cx="1" cy="381000"/>
          </a:xfrm>
          <a:prstGeom prst="lin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7705016" y="3569854"/>
            <a:ext cx="693148" cy="0"/>
          </a:xfrm>
          <a:prstGeom prst="lin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ight Arrow 21"/>
          <p:cNvSpPr/>
          <p:nvPr/>
        </p:nvSpPr>
        <p:spPr bwMode="auto">
          <a:xfrm>
            <a:off x="4511964" y="1283854"/>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a:latin typeface="Arial" charset="0"/>
            </a:endParaRPr>
          </a:p>
        </p:txBody>
      </p:sp>
      <p:sp>
        <p:nvSpPr>
          <p:cNvPr id="3" name="Title 2"/>
          <p:cNvSpPr>
            <a:spLocks noGrp="1"/>
          </p:cNvSpPr>
          <p:nvPr>
            <p:ph type="title" idx="4294967295"/>
          </p:nvPr>
        </p:nvSpPr>
        <p:spPr>
          <a:xfrm>
            <a:off x="1237674" y="203437"/>
            <a:ext cx="10732655" cy="858416"/>
          </a:xfrm>
        </p:spPr>
        <p:txBody>
          <a:bodyPr>
            <a:normAutofit/>
          </a:bodyPr>
          <a:lstStyle/>
          <a:p>
            <a:pPr>
              <a:lnSpc>
                <a:spcPct val="113000"/>
              </a:lnSpc>
              <a:spcBef>
                <a:spcPts val="0"/>
              </a:spcBef>
            </a:pPr>
            <a:r>
              <a:rPr lang="en-US" sz="3200" dirty="0">
                <a:latin typeface="+mn-lt"/>
                <a:ea typeface="+mn-ea"/>
                <a:cs typeface="+mn-cs"/>
              </a:rPr>
              <a:t>Primary Functions</a:t>
            </a:r>
          </a:p>
        </p:txBody>
      </p:sp>
      <p:cxnSp>
        <p:nvCxnSpPr>
          <p:cNvPr id="26" name="Straight Connector 25"/>
          <p:cNvCxnSpPr/>
          <p:nvPr/>
        </p:nvCxnSpPr>
        <p:spPr bwMode="auto">
          <a:xfrm flipH="1" flipV="1">
            <a:off x="4066142" y="3374078"/>
            <a:ext cx="395428" cy="2620"/>
          </a:xfrm>
          <a:prstGeom prst="lin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Slide Number Placeholder 3"/>
          <p:cNvSpPr>
            <a:spLocks noGrp="1"/>
          </p:cNvSpPr>
          <p:nvPr>
            <p:ph type="sldNum" sz="quarter" idx="12"/>
          </p:nvPr>
        </p:nvSpPr>
        <p:spPr>
          <a:xfrm>
            <a:off x="11766335" y="5631124"/>
            <a:ext cx="407988" cy="365125"/>
          </a:xfrm>
        </p:spPr>
        <p:txBody>
          <a:bodyPr/>
          <a:lstStyle/>
          <a:p>
            <a:fld id="{13D2E340-0663-474B-992C-9192B5C45E57}" type="slidenum">
              <a:rPr lang="en-US" noProof="0" smtClean="0"/>
              <a:t>8</a:t>
            </a:fld>
            <a:endParaRPr lang="en-US" noProof="0" dirty="0"/>
          </a:p>
        </p:txBody>
      </p:sp>
    </p:spTree>
    <p:extLst>
      <p:ext uri="{BB962C8B-B14F-4D97-AF65-F5344CB8AC3E}">
        <p14:creationId xmlns:p14="http://schemas.microsoft.com/office/powerpoint/2010/main" val="336279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382582" y="173481"/>
            <a:ext cx="8401429" cy="819150"/>
          </a:xfrm>
        </p:spPr>
        <p:txBody>
          <a:bodyPr>
            <a:normAutofit/>
          </a:bodyPr>
          <a:lstStyle/>
          <a:p>
            <a:r>
              <a:rPr lang="en-US" sz="3200" dirty="0"/>
              <a:t>Government Personnel </a:t>
            </a:r>
          </a:p>
        </p:txBody>
      </p:sp>
      <p:sp>
        <p:nvSpPr>
          <p:cNvPr id="4" name="Slide Number Placeholder 3"/>
          <p:cNvSpPr>
            <a:spLocks noGrp="1"/>
          </p:cNvSpPr>
          <p:nvPr>
            <p:ph type="sldNum" sz="quarter" idx="12"/>
          </p:nvPr>
        </p:nvSpPr>
        <p:spPr/>
        <p:txBody>
          <a:bodyPr/>
          <a:lstStyle/>
          <a:p>
            <a:fld id="{13D2E340-0663-474B-992C-9192B5C45E57}" type="slidenum">
              <a:rPr lang="en-US" noProof="0" smtClean="0"/>
              <a:t>9</a:t>
            </a:fld>
            <a:endParaRPr lang="en-US" noProof="0" dirty="0"/>
          </a:p>
        </p:txBody>
      </p:sp>
      <p:graphicFrame>
        <p:nvGraphicFramePr>
          <p:cNvPr id="8" name="Content Placeholder 3"/>
          <p:cNvGraphicFramePr>
            <a:graphicFrameLocks/>
          </p:cNvGraphicFramePr>
          <p:nvPr/>
        </p:nvGraphicFramePr>
        <p:xfrm>
          <a:off x="1704109" y="998094"/>
          <a:ext cx="8229600" cy="486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52102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win32_fixed.potx" id="{CF094E1D-DD3F-4B88-853B-B22D3B2DB0B1}" vid="{887934D9-778B-4E95-9B07-31F217C0A168}"/>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tf11561227_win32_fixed.potx" id="{37524145-456E-46EB-82B1-5CFA92E6549F}" vid="{9E0C5AA0-3868-44A4-9934-7F2102516E4C}"/>
    </a:ext>
  </a:extLst>
</a:theme>
</file>

<file path=ppt/theme/theme3.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win32_fixed.potx" id="{CF094E1D-DD3F-4B88-853B-B22D3B2DB0B1}" vid="{887934D9-778B-4E95-9B07-31F217C0A16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8A754A6358A34C8E4F391B9AABB9B2" ma:contentTypeVersion="11" ma:contentTypeDescription="Create a new document." ma:contentTypeScope="" ma:versionID="efec117b889cf5e6f20a45894a4e3c00">
  <xsd:schema xmlns:xsd="http://www.w3.org/2001/XMLSchema" xmlns:xs="http://www.w3.org/2001/XMLSchema" xmlns:p="http://schemas.microsoft.com/office/2006/metadata/properties" xmlns:ns3="94997f97-af92-4ff6-951e-8de6402ef600" xmlns:ns4="60dcc81c-0b4e-4f32-981c-950238ffcee8" targetNamespace="http://schemas.microsoft.com/office/2006/metadata/properties" ma:root="true" ma:fieldsID="430fde1f44dbd0af556ec8fdbd03e987" ns3:_="" ns4:_="">
    <xsd:import namespace="94997f97-af92-4ff6-951e-8de6402ef600"/>
    <xsd:import namespace="60dcc81c-0b4e-4f32-981c-950238ffcee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97f97-af92-4ff6-951e-8de6402ef6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dcc81c-0b4e-4f32-981c-950238ffcee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169BB6-4C86-44DF-8D0A-33544C41E6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997f97-af92-4ff6-951e-8de6402ef600"/>
    <ds:schemaRef ds:uri="60dcc81c-0b4e-4f32-981c-950238ffc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344945-0B22-432E-8EC5-4255E7596C72}">
  <ds:schemaRefs>
    <ds:schemaRef ds:uri="http://schemas.microsoft.com/sharepoint/v3/contenttype/forms"/>
  </ds:schemaRefs>
</ds:datastoreItem>
</file>

<file path=customXml/itemProps3.xml><?xml version="1.0" encoding="utf-8"?>
<ds:datastoreItem xmlns:ds="http://schemas.openxmlformats.org/officeDocument/2006/customXml" ds:itemID="{455C1A28-8B44-4F08-AAE7-0F2BBF8724A6}">
  <ds:schemaRefs>
    <ds:schemaRef ds:uri="http://purl.org/dc/elements/1.1/"/>
    <ds:schemaRef ds:uri="http://schemas.microsoft.com/office/2006/metadata/properties"/>
    <ds:schemaRef ds:uri="60dcc81c-0b4e-4f32-981c-950238ffcee8"/>
    <ds:schemaRef ds:uri="http://schemas.openxmlformats.org/package/2006/metadata/core-properties"/>
    <ds:schemaRef ds:uri="http://purl.org/dc/terms/"/>
    <ds:schemaRef ds:uri="http://schemas.microsoft.com/office/infopath/2007/PartnerControls"/>
    <ds:schemaRef ds:uri="http://purl.org/dc/dcmitype/"/>
    <ds:schemaRef ds:uri="94997f97-af92-4ff6-951e-8de6402ef600"/>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Biography presentation</Template>
  <TotalTime>2069</TotalTime>
  <Words>1770</Words>
  <Application>Microsoft Office PowerPoint</Application>
  <PresentationFormat>Bredbild</PresentationFormat>
  <Paragraphs>281</Paragraphs>
  <Slides>19</Slides>
  <Notes>6</Notes>
  <HiddenSlides>0</HiddenSlides>
  <MMClips>0</MMClips>
  <ScaleCrop>false</ScaleCrop>
  <HeadingPairs>
    <vt:vector size="6" baseType="variant">
      <vt:variant>
        <vt:lpstr>Använt teckensnitt</vt:lpstr>
      </vt:variant>
      <vt:variant>
        <vt:i4>10</vt:i4>
      </vt:variant>
      <vt:variant>
        <vt:lpstr>Tema</vt:lpstr>
      </vt:variant>
      <vt:variant>
        <vt:i4>3</vt:i4>
      </vt:variant>
      <vt:variant>
        <vt:lpstr>Bildrubriker</vt:lpstr>
      </vt:variant>
      <vt:variant>
        <vt:i4>19</vt:i4>
      </vt:variant>
    </vt:vector>
  </HeadingPairs>
  <TitlesOfParts>
    <vt:vector size="32" baseType="lpstr">
      <vt:lpstr>Arial</vt:lpstr>
      <vt:lpstr>Brush Script MT</vt:lpstr>
      <vt:lpstr>Calibri</vt:lpstr>
      <vt:lpstr>Century Schoolbook</vt:lpstr>
      <vt:lpstr>Corbel</vt:lpstr>
      <vt:lpstr>Times New Roman</vt:lpstr>
      <vt:lpstr>Tw Cen MT</vt:lpstr>
      <vt:lpstr>Tw Cen MT Condensed</vt:lpstr>
      <vt:lpstr>Wingdings</vt:lpstr>
      <vt:lpstr>Wingdings 3</vt:lpstr>
      <vt:lpstr>Headlines</vt:lpstr>
      <vt:lpstr>Integral</vt:lpstr>
      <vt:lpstr>1_Headlines</vt:lpstr>
      <vt:lpstr>IFF Updates for TCF  John Seereiter Chief Engineer</vt:lpstr>
      <vt:lpstr>Disclosure  Statement    </vt:lpstr>
      <vt:lpstr>Overview      </vt:lpstr>
      <vt:lpstr>Air Traffic Control Radar Beacon System (ATCRBS) Identification Friend or Foe (IFF) Mark XIIB (Mode 1, 2, 3/A, C, 5 and S) Systems </vt:lpstr>
      <vt:lpstr>DoD AIMS Mission       </vt:lpstr>
      <vt:lpstr>PowerPoint-presentation</vt:lpstr>
      <vt:lpstr>PowerPoint-presentation</vt:lpstr>
      <vt:lpstr>Primary Functions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Points  of  Contact</vt:lpstr>
    </vt:vector>
  </TitlesOfParts>
  <Company>KBR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April Griner</dc:creator>
  <cp:lastModifiedBy>Gore, Alan angor</cp:lastModifiedBy>
  <cp:revision>91</cp:revision>
  <cp:lastPrinted>2022-05-05T19:29:59Z</cp:lastPrinted>
  <dcterms:created xsi:type="dcterms:W3CDTF">2022-05-02T13:27:44Z</dcterms:created>
  <dcterms:modified xsi:type="dcterms:W3CDTF">2023-09-11T15:32:10Z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17afdc-1639-4c16-803b-66671fba3b73_Enabled">
    <vt:lpwstr>true</vt:lpwstr>
  </property>
  <property fmtid="{D5CDD505-2E9C-101B-9397-08002B2CF9AE}" pid="3" name="MSIP_Label_3b17afdc-1639-4c16-803b-66671fba3b73_SetDate">
    <vt:lpwstr>2022-05-02T13:28:25Z</vt:lpwstr>
  </property>
  <property fmtid="{D5CDD505-2E9C-101B-9397-08002B2CF9AE}" pid="4" name="MSIP_Label_3b17afdc-1639-4c16-803b-66671fba3b73_Method">
    <vt:lpwstr>Privileged</vt:lpwstr>
  </property>
  <property fmtid="{D5CDD505-2E9C-101B-9397-08002B2CF9AE}" pid="5" name="MSIP_Label_3b17afdc-1639-4c16-803b-66671fba3b73_Name">
    <vt:lpwstr>Public</vt:lpwstr>
  </property>
  <property fmtid="{D5CDD505-2E9C-101B-9397-08002B2CF9AE}" pid="6" name="MSIP_Label_3b17afdc-1639-4c16-803b-66671fba3b73_SiteId">
    <vt:lpwstr>9e52d672-a711-4a65-ad96-286a3703d96e</vt:lpwstr>
  </property>
  <property fmtid="{D5CDD505-2E9C-101B-9397-08002B2CF9AE}" pid="7" name="MSIP_Label_3b17afdc-1639-4c16-803b-66671fba3b73_ActionId">
    <vt:lpwstr>cf098408-6c38-4045-a3d4-55a38f268ad7</vt:lpwstr>
  </property>
  <property fmtid="{D5CDD505-2E9C-101B-9397-08002B2CF9AE}" pid="8" name="MSIP_Label_3b17afdc-1639-4c16-803b-66671fba3b73_ContentBits">
    <vt:lpwstr>0</vt:lpwstr>
  </property>
  <property fmtid="{D5CDD505-2E9C-101B-9397-08002B2CF9AE}" pid="9" name="ContentTypeId">
    <vt:lpwstr>0x010100CD8A754A6358A34C8E4F391B9AABB9B2</vt:lpwstr>
  </property>
</Properties>
</file>